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83" r:id="rId6"/>
    <p:sldId id="261" r:id="rId7"/>
    <p:sldId id="263" r:id="rId8"/>
    <p:sldId id="265" r:id="rId9"/>
    <p:sldId id="266" r:id="rId10"/>
    <p:sldId id="267" r:id="rId11"/>
    <p:sldId id="268" r:id="rId12"/>
    <p:sldId id="269" r:id="rId13"/>
    <p:sldId id="270" r:id="rId14"/>
    <p:sldId id="271" r:id="rId15"/>
    <p:sldId id="282" r:id="rId16"/>
    <p:sldId id="272" r:id="rId17"/>
    <p:sldId id="281" r:id="rId18"/>
    <p:sldId id="273" r:id="rId19"/>
    <p:sldId id="274" r:id="rId20"/>
    <p:sldId id="280" r:id="rId21"/>
    <p:sldId id="275" r:id="rId22"/>
    <p:sldId id="279" r:id="rId23"/>
    <p:sldId id="276" r:id="rId24"/>
    <p:sldId id="277" r:id="rId25"/>
    <p:sldId id="278"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72" autoAdjust="0"/>
    <p:restoredTop sz="94565" autoAdjust="0"/>
  </p:normalViewPr>
  <p:slideViewPr>
    <p:cSldViewPr>
      <p:cViewPr varScale="1">
        <p:scale>
          <a:sx n="73" d="100"/>
          <a:sy n="73"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64D73D6-6BB0-414E-8B59-7B14695681E0}" type="datetimeFigureOut">
              <a:rPr lang="en-US" smtClean="0"/>
              <a:pPr/>
              <a:t>5/25/2017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E418614-F34C-4435-81D3-71E507C8A477}"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4D73D6-6BB0-414E-8B59-7B14695681E0}" type="datetimeFigureOut">
              <a:rPr lang="en-US" smtClean="0"/>
              <a:pPr/>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18614-F34C-4435-81D3-71E507C8A4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64D73D6-6BB0-414E-8B59-7B14695681E0}" type="datetimeFigureOut">
              <a:rPr lang="en-US" smtClean="0"/>
              <a:pPr/>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18614-F34C-4435-81D3-71E507C8A4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64D73D6-6BB0-414E-8B59-7B14695681E0}" type="datetimeFigureOut">
              <a:rPr lang="en-US" smtClean="0"/>
              <a:pPr/>
              <a:t>5/25/2017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418614-F34C-4435-81D3-71E507C8A477}"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64D73D6-6BB0-414E-8B59-7B14695681E0}" type="datetimeFigureOut">
              <a:rPr lang="en-US" smtClean="0"/>
              <a:pPr/>
              <a:t>5/25/2017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E418614-F34C-4435-81D3-71E507C8A47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64D73D6-6BB0-414E-8B59-7B14695681E0}" type="datetimeFigureOut">
              <a:rPr lang="en-US" smtClean="0"/>
              <a:pPr/>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418614-F34C-4435-81D3-71E507C8A47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64D73D6-6BB0-414E-8B59-7B14695681E0}" type="datetimeFigureOut">
              <a:rPr lang="en-US" smtClean="0"/>
              <a:pPr/>
              <a:t>5/25/2017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418614-F34C-4435-81D3-71E507C8A477}"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4D73D6-6BB0-414E-8B59-7B14695681E0}" type="datetimeFigureOut">
              <a:rPr lang="en-US" smtClean="0"/>
              <a:pPr/>
              <a:t>5/25/2017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418614-F34C-4435-81D3-71E507C8A47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4D73D6-6BB0-414E-8B59-7B14695681E0}" type="datetimeFigureOut">
              <a:rPr lang="en-US" smtClean="0"/>
              <a:pPr/>
              <a:t>5/25/2017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418614-F34C-4435-81D3-71E507C8A4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64D73D6-6BB0-414E-8B59-7B14695681E0}" type="datetimeFigureOut">
              <a:rPr lang="en-US" smtClean="0"/>
              <a:pPr/>
              <a:t>5/25/2017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418614-F34C-4435-81D3-71E507C8A47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64D73D6-6BB0-414E-8B59-7B14695681E0}" type="datetimeFigureOut">
              <a:rPr lang="en-US" smtClean="0"/>
              <a:pPr/>
              <a:t>5/25/2017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E418614-F34C-4435-81D3-71E507C8A47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64D73D6-6BB0-414E-8B59-7B14695681E0}" type="datetimeFigureOut">
              <a:rPr lang="en-US" smtClean="0"/>
              <a:pPr/>
              <a:t>5/25/2017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E418614-F34C-4435-81D3-71E507C8A47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6858000"/>
          </a:xfrm>
          <a:ln>
            <a:solidFill>
              <a:schemeClr val="accent1"/>
            </a:solidFill>
          </a:ln>
        </p:spPr>
        <p:style>
          <a:lnRef idx="2">
            <a:schemeClr val="accent2"/>
          </a:lnRef>
          <a:fillRef idx="1">
            <a:schemeClr val="lt1"/>
          </a:fillRef>
          <a:effectRef idx="0">
            <a:schemeClr val="accent2"/>
          </a:effectRef>
          <a:fontRef idx="minor">
            <a:schemeClr val="dk1"/>
          </a:fontRef>
        </p:style>
        <p:txBody>
          <a:bodyPr anchor="t">
            <a:noAutofit/>
          </a:bodyPr>
          <a:lstStyle/>
          <a:p>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FEDERAL CHARACTER PRINCIPLES: ITS IMPLEMENTATION, IMPLICATIONS AND CHALLENGES </a:t>
            </a:r>
            <a:r>
              <a:rPr lang="en-GB"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IN TERTIARY INSTITUTIONS BEING A PAPER PRESENTED </a:t>
            </a: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GB" sz="2800" b="1" dirty="0" smtClean="0">
                <a:ln w="10541" cmpd="sng">
                  <a:solidFill>
                    <a:schemeClr val="accent1">
                      <a:shade val="88000"/>
                      <a:satMod val="110000"/>
                    </a:schemeClr>
                  </a:solidFill>
                  <a:prstDash val="solid"/>
                </a:ln>
                <a:solidFill>
                  <a:schemeClr val="accent6"/>
                </a:solidFill>
              </a:rPr>
              <a:t>BY </a:t>
            </a: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DR</a:t>
            </a:r>
            <a:r>
              <a:rPr lang="en-GB"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SHETTIMA BUKAR </a:t>
            </a: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ABBA</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GB" sz="2400" b="1" dirty="0" smtClean="0">
                <a:ln w="10541" cmpd="sng">
                  <a:solidFill>
                    <a:schemeClr val="accent1">
                      <a:shade val="88000"/>
                      <a:satMod val="110000"/>
                    </a:schemeClr>
                  </a:solidFill>
                  <a:prstDash val="solid"/>
                </a:ln>
                <a:solidFill>
                  <a:schemeClr val="tx1"/>
                </a:solidFill>
              </a:rPr>
              <a:t>AG</a:t>
            </a:r>
            <a:r>
              <a:rPr lang="en-GB" sz="2400" b="1" dirty="0">
                <a:ln w="10541" cmpd="sng">
                  <a:solidFill>
                    <a:schemeClr val="accent1">
                      <a:shade val="88000"/>
                      <a:satMod val="110000"/>
                    </a:schemeClr>
                  </a:solidFill>
                  <a:prstDash val="solid"/>
                </a:ln>
                <a:solidFill>
                  <a:schemeClr val="tx1"/>
                </a:solidFill>
              </a:rPr>
              <a:t>. EXECUTIVE CHAIRMAN FEDERAL CHARACTER COMMISSION</a:t>
            </a:r>
            <a:r>
              <a:rPr lang="en-GB" sz="2800" b="1" dirty="0">
                <a:ln w="10541" cmpd="sng">
                  <a:solidFill>
                    <a:schemeClr val="accent1">
                      <a:shade val="88000"/>
                      <a:satMod val="110000"/>
                    </a:schemeClr>
                  </a:solidFill>
                  <a:prstDash val="solid"/>
                </a:ln>
                <a:solidFill>
                  <a:schemeClr val="tx1"/>
                </a:solidFill>
              </a:rPr>
              <a:t> </a:t>
            </a:r>
            <a:r>
              <a:rPr lang="en-GB" sz="2000" b="1" dirty="0">
                <a:ln w="10541" cmpd="sng">
                  <a:solidFill>
                    <a:schemeClr val="accent1">
                      <a:shade val="88000"/>
                      <a:satMod val="110000"/>
                    </a:schemeClr>
                  </a:solidFill>
                  <a:prstDash val="solid"/>
                </a:ln>
                <a:solidFill>
                  <a:schemeClr val="tx1"/>
                </a:solidFill>
              </a:rPr>
              <a:t>ABUJA</a:t>
            </a:r>
            <a:r>
              <a:rPr lang="en-GB" sz="2800" b="1" dirty="0">
                <a:ln w="10541" cmpd="sng">
                  <a:solidFill>
                    <a:schemeClr val="accent1">
                      <a:shade val="88000"/>
                      <a:satMod val="110000"/>
                    </a:schemeClr>
                  </a:solidFill>
                  <a:prstDash val="solid"/>
                </a:ln>
                <a:solidFill>
                  <a:schemeClr val="tx1"/>
                </a:solidFill>
              </a:rPr>
              <a:t> </a:t>
            </a:r>
            <a:r>
              <a:rPr lang="en-GB" sz="2800" b="1" dirty="0" smtClean="0">
                <a:ln w="10541" cmpd="sng">
                  <a:solidFill>
                    <a:schemeClr val="accent1">
                      <a:shade val="88000"/>
                      <a:satMod val="110000"/>
                    </a:schemeClr>
                  </a:solidFill>
                  <a:prstDash val="solid"/>
                </a:ln>
                <a:solidFill>
                  <a:schemeClr val="tx1"/>
                </a:solidFill>
              </a:rPr>
              <a:t/>
            </a:r>
            <a:br>
              <a:rPr lang="en-GB" sz="2800" b="1" dirty="0" smtClean="0">
                <a:ln w="10541" cmpd="sng">
                  <a:solidFill>
                    <a:schemeClr val="accent1">
                      <a:shade val="88000"/>
                      <a:satMod val="110000"/>
                    </a:schemeClr>
                  </a:solidFill>
                  <a:prstDash val="solid"/>
                </a:ln>
                <a:solidFill>
                  <a:schemeClr val="tx1"/>
                </a:solidFill>
              </a:rPr>
            </a:b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AT </a:t>
            </a: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A </a:t>
            </a: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RETREAT ORGANISED </a:t>
            </a:r>
            <a:r>
              <a:rPr lang="en-GB"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BY NATIONAL  COMMISSION FOR COLLEGES OF EDUCATION FOR THE NEWLY RE-CONSTITUTED GOVERNING COUNCILS OF FEDERAL COLLEGES OF EDUCATION  </a:t>
            </a:r>
            <a: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r>
            <a:br>
              <a:rPr lang="en-GB" sz="2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br>
            <a:r>
              <a:rPr lang="en-GB" sz="2800" b="1" dirty="0" smtClean="0">
                <a:ln w="10541" cmpd="sng">
                  <a:solidFill>
                    <a:schemeClr val="accent1">
                      <a:shade val="88000"/>
                      <a:satMod val="110000"/>
                    </a:schemeClr>
                  </a:solidFill>
                  <a:prstDash val="solid"/>
                </a:ln>
                <a:solidFill>
                  <a:schemeClr val="tx2">
                    <a:lumMod val="75000"/>
                  </a:schemeClr>
                </a:solidFill>
              </a:rPr>
              <a:t>HELD </a:t>
            </a:r>
            <a:r>
              <a:rPr lang="en-GB" sz="2800" b="1" dirty="0">
                <a:ln w="10541" cmpd="sng">
                  <a:solidFill>
                    <a:schemeClr val="accent1">
                      <a:shade val="88000"/>
                      <a:satMod val="110000"/>
                    </a:schemeClr>
                  </a:solidFill>
                  <a:prstDash val="solid"/>
                </a:ln>
                <a:solidFill>
                  <a:schemeClr val="tx2">
                    <a:lumMod val="75000"/>
                  </a:schemeClr>
                </a:solidFill>
              </a:rPr>
              <a:t>25</a:t>
            </a:r>
            <a:r>
              <a:rPr lang="en-GB" sz="2800" b="1" baseline="30000" dirty="0">
                <a:ln w="10541" cmpd="sng">
                  <a:solidFill>
                    <a:schemeClr val="accent1">
                      <a:shade val="88000"/>
                      <a:satMod val="110000"/>
                    </a:schemeClr>
                  </a:solidFill>
                  <a:prstDash val="solid"/>
                </a:ln>
                <a:solidFill>
                  <a:schemeClr val="tx2">
                    <a:lumMod val="75000"/>
                  </a:schemeClr>
                </a:solidFill>
              </a:rPr>
              <a:t>TH</a:t>
            </a:r>
            <a:r>
              <a:rPr lang="en-GB" sz="2800" b="1" dirty="0">
                <a:ln w="10541" cmpd="sng">
                  <a:solidFill>
                    <a:schemeClr val="accent1">
                      <a:shade val="88000"/>
                      <a:satMod val="110000"/>
                    </a:schemeClr>
                  </a:solidFill>
                  <a:prstDash val="solid"/>
                </a:ln>
                <a:solidFill>
                  <a:schemeClr val="tx2">
                    <a:lumMod val="75000"/>
                  </a:schemeClr>
                </a:solidFill>
              </a:rPr>
              <a:t> MAY, 2017 AT B.O. UKEJE </a:t>
            </a:r>
            <a:r>
              <a:rPr lang="en-GB" sz="2800" b="1" dirty="0" smtClean="0">
                <a:ln w="10541" cmpd="sng">
                  <a:solidFill>
                    <a:schemeClr val="accent1">
                      <a:shade val="88000"/>
                      <a:satMod val="110000"/>
                    </a:schemeClr>
                  </a:solidFill>
                  <a:prstDash val="solid"/>
                </a:ln>
                <a:solidFill>
                  <a:schemeClr val="tx2">
                    <a:lumMod val="75000"/>
                  </a:schemeClr>
                </a:solidFill>
              </a:rPr>
              <a:t/>
            </a:r>
            <a:br>
              <a:rPr lang="en-GB" sz="2800" b="1" dirty="0" smtClean="0">
                <a:ln w="10541" cmpd="sng">
                  <a:solidFill>
                    <a:schemeClr val="accent1">
                      <a:shade val="88000"/>
                      <a:satMod val="110000"/>
                    </a:schemeClr>
                  </a:solidFill>
                  <a:prstDash val="solid"/>
                </a:ln>
                <a:solidFill>
                  <a:schemeClr val="tx2">
                    <a:lumMod val="75000"/>
                  </a:schemeClr>
                </a:solidFill>
              </a:rPr>
            </a:br>
            <a:r>
              <a:rPr lang="en-GB" sz="2800" b="1" dirty="0" smtClean="0">
                <a:ln w="10541" cmpd="sng">
                  <a:solidFill>
                    <a:schemeClr val="accent1">
                      <a:shade val="88000"/>
                      <a:satMod val="110000"/>
                    </a:schemeClr>
                  </a:solidFill>
                  <a:prstDash val="solid"/>
                </a:ln>
                <a:solidFill>
                  <a:schemeClr val="tx2">
                    <a:lumMod val="75000"/>
                  </a:schemeClr>
                </a:solidFill>
              </a:rPr>
              <a:t>CONFERENCE </a:t>
            </a:r>
            <a:r>
              <a:rPr lang="en-GB" sz="2800" b="1" dirty="0">
                <a:ln w="10541" cmpd="sng">
                  <a:solidFill>
                    <a:schemeClr val="accent1">
                      <a:shade val="88000"/>
                      <a:satMod val="110000"/>
                    </a:schemeClr>
                  </a:solidFill>
                  <a:prstDash val="solid"/>
                </a:ln>
                <a:solidFill>
                  <a:schemeClr val="tx2">
                    <a:lumMod val="75000"/>
                  </a:schemeClr>
                </a:solidFill>
              </a:rPr>
              <a:t>HALL, NCCE, </a:t>
            </a:r>
            <a:r>
              <a:rPr lang="en-GB" sz="2800" b="1" dirty="0" smtClean="0">
                <a:ln w="10541" cmpd="sng">
                  <a:solidFill>
                    <a:schemeClr val="accent1">
                      <a:shade val="88000"/>
                      <a:satMod val="110000"/>
                    </a:schemeClr>
                  </a:solidFill>
                  <a:prstDash val="solid"/>
                </a:ln>
                <a:solidFill>
                  <a:schemeClr val="tx2">
                    <a:lumMod val="75000"/>
                  </a:schemeClr>
                </a:solidFill>
              </a:rPr>
              <a:t>ABUJA</a:t>
            </a:r>
            <a:endParaRPr lang="en-US" sz="2800" b="1" dirty="0">
              <a:ln w="10541" cmpd="sng">
                <a:solidFill>
                  <a:schemeClr val="accent1">
                    <a:shade val="88000"/>
                    <a:satMod val="110000"/>
                  </a:schemeClr>
                </a:solidFill>
                <a:prstDash val="solid"/>
              </a:ln>
              <a:solidFill>
                <a:schemeClr val="tx2">
                  <a:lumMod val="75000"/>
                </a:schemeClr>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fontScale="85000" lnSpcReduction="20000"/>
          </a:bodyPr>
          <a:lstStyle/>
          <a:p>
            <a:pPr algn="just">
              <a:buNone/>
            </a:pPr>
            <a:r>
              <a:rPr lang="en-GB" b="1" dirty="0"/>
              <a:t>	</a:t>
            </a:r>
            <a:endParaRPr lang="en-GB" b="1" dirty="0" smtClean="0"/>
          </a:p>
          <a:p>
            <a:pPr algn="just">
              <a:buNone/>
            </a:pPr>
            <a:r>
              <a:rPr lang="en-GB" b="1" u="sng" dirty="0" smtClean="0">
                <a:solidFill>
                  <a:schemeClr val="accent1"/>
                </a:solidFill>
              </a:rPr>
              <a:t>THE </a:t>
            </a:r>
            <a:r>
              <a:rPr lang="en-GB" b="1" u="sng" dirty="0">
                <a:solidFill>
                  <a:schemeClr val="accent1"/>
                </a:solidFill>
              </a:rPr>
              <a:t>STRUCTURE AND ORGANS OF THE COMMISSION</a:t>
            </a:r>
            <a:endParaRPr lang="en-US" b="1" dirty="0">
              <a:solidFill>
                <a:schemeClr val="accent1"/>
              </a:solidFill>
            </a:endParaRPr>
          </a:p>
          <a:p>
            <a:pPr algn="just">
              <a:buNone/>
            </a:pPr>
            <a:r>
              <a:rPr lang="en-GB" b="1" dirty="0" smtClean="0"/>
              <a:t>	The </a:t>
            </a:r>
            <a:r>
              <a:rPr lang="en-GB" b="1" dirty="0"/>
              <a:t>Federal Character Commission has Executive Chairman who is the Chief Executive and (37) Commissioners representing each State of Federation and FCT. The Commission operates Committee system in dealing with MDAs. All MDAs are grouped into 24 and </a:t>
            </a:r>
            <a:r>
              <a:rPr lang="en-GB" b="1" dirty="0" smtClean="0"/>
              <a:t>each  </a:t>
            </a:r>
            <a:r>
              <a:rPr lang="en-GB" b="1" dirty="0"/>
              <a:t>group is under the purview of a Committee chaired by a Commissioner selected from one of the six (6) geo-political zones. For example we have Committee on Federal Colleges of Education chaired by a Commissioner from the North-East with members from other zones.</a:t>
            </a:r>
            <a:endParaRPr lang="en-US" b="1" dirty="0"/>
          </a:p>
          <a:p>
            <a:pPr algn="just">
              <a:buNone/>
            </a:pPr>
            <a:r>
              <a:rPr lang="en-GB" b="1" dirty="0" smtClean="0"/>
              <a:t>	The </a:t>
            </a:r>
            <a:r>
              <a:rPr lang="en-GB" b="1" dirty="0"/>
              <a:t>Committee invite Chief Executives of MDAs to an interactive meeting during which they discuss issues relating to application of Federal Character Principles and guide them as appropriate</a:t>
            </a:r>
            <a:r>
              <a:rPr lang="en-GB" b="1" dirty="0" smtClean="0"/>
              <a:t>.</a:t>
            </a:r>
            <a:r>
              <a:rPr lang="en-GB" b="1" dirty="0"/>
              <a:t> The Committee supervise, monitor, and enforce the process and procedure for employment in the respective MDAs. Under its purview the Committee Members attend interviews as monitors. The structure and various organs of the Commission enable it to enforce the Federal Character Principles. The Commission is therefore, able to effectively monitor and enforce its principles and guidelines in the employment process. No MDA will employ without receiving a “Certificate of Compliance” from the Commission. Any employment done without certificate of compliance renders such exercise illegal and invalid.</a:t>
            </a:r>
            <a:endParaRPr lang="en-US" b="1" dirty="0"/>
          </a:p>
          <a:p>
            <a:pPr algn="just">
              <a:buNone/>
            </a:pPr>
            <a:endParaRPr lang="en-US" b="1" dirty="0"/>
          </a:p>
          <a:p>
            <a:pPr algn="just">
              <a:buNone/>
            </a:pP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a:bodyPr>
          <a:lstStyle/>
          <a:p>
            <a:pPr algn="just">
              <a:buNone/>
            </a:pPr>
            <a:r>
              <a:rPr lang="en-GB" b="1" dirty="0" smtClean="0"/>
              <a:t>	</a:t>
            </a:r>
            <a:r>
              <a:rPr lang="en-GB" b="1" u="sng" dirty="0" smtClean="0">
                <a:solidFill>
                  <a:schemeClr val="accent1"/>
                </a:solidFill>
              </a:rPr>
              <a:t>THE </a:t>
            </a:r>
            <a:r>
              <a:rPr lang="en-GB" b="1" u="sng" dirty="0">
                <a:solidFill>
                  <a:schemeClr val="accent1"/>
                </a:solidFill>
              </a:rPr>
              <a:t>POWERS AND RESPONSIBILITIES OF THE COMMISSION</a:t>
            </a:r>
            <a:endParaRPr lang="en-US" b="1" dirty="0">
              <a:solidFill>
                <a:schemeClr val="accent1"/>
              </a:solidFill>
            </a:endParaRPr>
          </a:p>
          <a:p>
            <a:pPr algn="just">
              <a:buNone/>
            </a:pPr>
            <a:r>
              <a:rPr lang="en-GB" b="1" dirty="0" smtClean="0"/>
              <a:t>	In </a:t>
            </a:r>
            <a:r>
              <a:rPr lang="en-GB" b="1" dirty="0"/>
              <a:t>effect, the powers of the Commission as an Institution can be further summarized as follows, to:</a:t>
            </a:r>
            <a:endParaRPr lang="en-US" b="1" dirty="0"/>
          </a:p>
          <a:p>
            <a:pPr lvl="0" algn="just">
              <a:buNone/>
            </a:pPr>
            <a:r>
              <a:rPr lang="en-GB" b="1" dirty="0" smtClean="0"/>
              <a:t>a	Promote</a:t>
            </a:r>
            <a:r>
              <a:rPr lang="en-GB" b="1" dirty="0"/>
              <a:t>, monitor and enforce compliance with the principle of proportional sharing of all bureaucratic, economic, media and political posts at all levels of government;</a:t>
            </a:r>
            <a:endParaRPr lang="en-US" b="1" dirty="0"/>
          </a:p>
          <a:p>
            <a:pPr lvl="0" algn="just">
              <a:buNone/>
            </a:pPr>
            <a:r>
              <a:rPr lang="en-GB" b="1" dirty="0" smtClean="0"/>
              <a:t>b.	Take </a:t>
            </a:r>
            <a:r>
              <a:rPr lang="en-GB" b="1" dirty="0"/>
              <a:t>such legal measures, including the prosecution of the head or staff of any Ministry or government body or agency which fails to comply with any Federal Character Principle or formulae prescribed or adopted by the Commission.</a:t>
            </a:r>
            <a:endParaRPr lang="en-US" b="1" dirty="0"/>
          </a:p>
          <a:p>
            <a:pPr lvl="0" algn="just">
              <a:buNone/>
            </a:pPr>
            <a:r>
              <a:rPr lang="en-GB" b="1" dirty="0" smtClean="0"/>
              <a:t>c.	Formulate </a:t>
            </a:r>
            <a:r>
              <a:rPr lang="en-GB" b="1" dirty="0"/>
              <a:t>and provide guidelines for Government Agencies and other employers and providers of services and socio – economic amenities;</a:t>
            </a:r>
            <a:endParaRPr lang="en-US" b="1" dirty="0"/>
          </a:p>
          <a:p>
            <a:pPr algn="just">
              <a:buNone/>
            </a:pP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a:bodyPr>
          <a:lstStyle/>
          <a:p>
            <a:pPr lvl="0" algn="just">
              <a:buNone/>
            </a:pPr>
            <a:r>
              <a:rPr lang="en-US" b="1" dirty="0" smtClean="0"/>
              <a:t>d.	</a:t>
            </a:r>
            <a:r>
              <a:rPr lang="en-GB" b="1" dirty="0" smtClean="0"/>
              <a:t>Monitor </a:t>
            </a:r>
            <a:r>
              <a:rPr lang="en-GB" b="1" dirty="0"/>
              <a:t>compliance with the Guidelines and formulae at the Federal, State, Local government and </a:t>
            </a:r>
            <a:r>
              <a:rPr lang="en-GB" b="1" dirty="0" err="1"/>
              <a:t>Zonal</a:t>
            </a:r>
            <a:r>
              <a:rPr lang="en-GB" b="1" dirty="0"/>
              <a:t> levels in the employment and provision of socio-economic ;</a:t>
            </a:r>
            <a:endParaRPr lang="en-US" b="1" dirty="0"/>
          </a:p>
          <a:p>
            <a:pPr lvl="0" algn="just">
              <a:buNone/>
            </a:pPr>
            <a:r>
              <a:rPr lang="en-GB" b="1" dirty="0" smtClean="0"/>
              <a:t>e.	Enforce </a:t>
            </a:r>
            <a:r>
              <a:rPr lang="en-GB" b="1" dirty="0"/>
              <a:t>compliance with its guidelines and formulae in the areas of the provision of employment opportunities, distribution of infrastructural  facilities, socio-economic amenities and other indices;</a:t>
            </a:r>
            <a:endParaRPr lang="en-US" b="1" dirty="0"/>
          </a:p>
          <a:p>
            <a:pPr lvl="0" algn="just">
              <a:buNone/>
            </a:pPr>
            <a:r>
              <a:rPr lang="en-GB" b="1" dirty="0" smtClean="0"/>
              <a:t>f.	Demand </a:t>
            </a:r>
            <a:r>
              <a:rPr lang="en-GB" b="1" dirty="0"/>
              <a:t>and receive returns on employment and socio-economic indices from any enterprise or body corporate and penalize any enterprise which does not comply with a request from the Commission;</a:t>
            </a:r>
            <a:endParaRPr lang="en-US" b="1" dirty="0"/>
          </a:p>
          <a:p>
            <a:pPr algn="just">
              <a:buNone/>
            </a:pPr>
            <a:r>
              <a:rPr lang="en-GB" b="1" dirty="0" smtClean="0"/>
              <a:t>g.	Institute </a:t>
            </a:r>
            <a:r>
              <a:rPr lang="en-GB" b="1" dirty="0"/>
              <a:t>investigation into any matter relating to any institution or organization which is subject to the provisions of this Enabling Act.</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fontScale="85000" lnSpcReduction="20000"/>
          </a:bodyPr>
          <a:lstStyle/>
          <a:p>
            <a:pPr algn="just">
              <a:buNone/>
            </a:pPr>
            <a:r>
              <a:rPr lang="en-GB" sz="2400" b="1" dirty="0" smtClean="0"/>
              <a:t>	</a:t>
            </a:r>
            <a:endParaRPr lang="en-GB" sz="2400" b="1" dirty="0" smtClean="0"/>
          </a:p>
          <a:p>
            <a:pPr algn="just">
              <a:buNone/>
            </a:pPr>
            <a:r>
              <a:rPr lang="en-GB" sz="2400" b="1" u="sng" dirty="0" smtClean="0">
                <a:solidFill>
                  <a:schemeClr val="accent1"/>
                </a:solidFill>
              </a:rPr>
              <a:t>IMPLEMENTATTION</a:t>
            </a:r>
            <a:r>
              <a:rPr lang="en-GB" sz="2400" b="1" u="sng" dirty="0">
                <a:solidFill>
                  <a:schemeClr val="accent1"/>
                </a:solidFill>
              </a:rPr>
              <a:t>, STRATEGIES</a:t>
            </a:r>
            <a:endParaRPr lang="en-US" sz="2400" b="1" dirty="0">
              <a:solidFill>
                <a:schemeClr val="accent1"/>
              </a:solidFill>
            </a:endParaRPr>
          </a:p>
          <a:p>
            <a:pPr algn="just">
              <a:buNone/>
            </a:pPr>
            <a:r>
              <a:rPr lang="en-GB" sz="2400" b="1" dirty="0" smtClean="0"/>
              <a:t>	The </a:t>
            </a:r>
            <a:r>
              <a:rPr lang="en-GB" sz="2400" b="1" dirty="0"/>
              <a:t>Commission worked out and adopted a set of guidelines and formulae for the distribution of posts in the Federal Public Service. It is important to note that the thrust of these guidelines is that the Commission is not to be used as a lever to elevate incompetent personnel or be associate with the lowering of standards by any Ministry, Department or Agency. The guiding principles state that:</a:t>
            </a:r>
            <a:endParaRPr lang="en-US" sz="2400" b="1" dirty="0"/>
          </a:p>
          <a:p>
            <a:pPr algn="just">
              <a:buNone/>
            </a:pPr>
            <a:r>
              <a:rPr lang="en-GB" sz="2400" b="1" dirty="0" smtClean="0"/>
              <a:t>	“</a:t>
            </a:r>
            <a:r>
              <a:rPr lang="en-GB" sz="2400" b="1" dirty="0"/>
              <a:t>The </a:t>
            </a:r>
            <a:r>
              <a:rPr lang="en-GB" sz="2200" b="1" dirty="0"/>
              <a:t>indigenes</a:t>
            </a:r>
            <a:r>
              <a:rPr lang="en-GB" sz="2400" b="1" dirty="0"/>
              <a:t> of </a:t>
            </a:r>
            <a:r>
              <a:rPr lang="en-GB" sz="2200" b="1" dirty="0"/>
              <a:t>any</a:t>
            </a:r>
            <a:r>
              <a:rPr lang="en-GB" sz="2400" b="1" dirty="0"/>
              <a:t> State shall not constitute less than 2.5% or not more than 3% of the total workforce in an MDA including junior staff at the Head Office”.</a:t>
            </a:r>
            <a:endParaRPr lang="en-US" sz="2400" b="1" dirty="0"/>
          </a:p>
          <a:p>
            <a:pPr algn="just">
              <a:buNone/>
            </a:pPr>
            <a:r>
              <a:rPr lang="en-GB" sz="2400" b="1" dirty="0" smtClean="0"/>
              <a:t>	At </a:t>
            </a:r>
            <a:r>
              <a:rPr lang="en-GB" sz="2400" b="1" dirty="0"/>
              <a:t>the Federal level, the unit of representation is the local government while the unit of </a:t>
            </a:r>
            <a:r>
              <a:rPr lang="en-GB" sz="2600" b="1" dirty="0"/>
              <a:t>representation</a:t>
            </a:r>
            <a:r>
              <a:rPr lang="en-GB" sz="2400" b="1" dirty="0"/>
              <a:t> at the local government level is the wards.</a:t>
            </a:r>
            <a:endParaRPr lang="en-US" sz="2400" b="1" dirty="0"/>
          </a:p>
          <a:p>
            <a:pPr algn="just">
              <a:buNone/>
            </a:pPr>
            <a:r>
              <a:rPr lang="en-GB" sz="2400" b="1" dirty="0" smtClean="0"/>
              <a:t>	Where </a:t>
            </a:r>
            <a:r>
              <a:rPr lang="en-GB" sz="2400" b="1" dirty="0"/>
              <a:t>there are only two posts, one will go to the North and the other to the South. Where there are six positions, one will be allocated to each of the six geo-political zones of the country. Where a state cannot find a candidate to fill a position, it will officially be noted and a candidate from another state in the same zone will take the position</a:t>
            </a:r>
            <a:r>
              <a:rPr lang="en-GB" sz="2400" b="1" dirty="0" smtClean="0"/>
              <a:t>.</a:t>
            </a:r>
            <a:r>
              <a:rPr lang="en-GB" sz="2400" b="1" dirty="0"/>
              <a:t> The distribution at the </a:t>
            </a:r>
            <a:r>
              <a:rPr lang="en-GB" sz="2400" b="1" dirty="0" err="1"/>
              <a:t>zonal</a:t>
            </a:r>
            <a:r>
              <a:rPr lang="en-GB" sz="2400" b="1" dirty="0"/>
              <a:t> level states that indigenes of zone should constitute a minimum of 15% and a maximum of 18.0% depending on the number of states within each zone.</a:t>
            </a:r>
            <a:endParaRPr lang="en-US" sz="2400" b="1" dirty="0"/>
          </a:p>
          <a:p>
            <a:pPr algn="just">
              <a:buNone/>
            </a:pPr>
            <a:r>
              <a:rPr lang="en-GB" sz="2400" b="1" dirty="0" smtClean="0"/>
              <a:t>	It </a:t>
            </a:r>
            <a:r>
              <a:rPr lang="en-GB" sz="2400" b="1" dirty="0"/>
              <a:t>is important to highlight that the individual establishment is responsible for the selection process to determine the eligibility of the candidates.</a:t>
            </a:r>
            <a:endParaRPr lang="en-US" sz="2400" b="1" dirty="0"/>
          </a:p>
          <a:p>
            <a:pPr algn="just">
              <a:buNone/>
            </a:pPr>
            <a:endParaRPr lang="en-US" sz="2400" b="1" dirty="0"/>
          </a:p>
          <a:p>
            <a:pPr algn="just">
              <a:buNone/>
            </a:pPr>
            <a:endParaRPr lang="en-US" sz="24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Autofit/>
          </a:bodyPr>
          <a:lstStyle/>
          <a:p>
            <a:pPr algn="ctr">
              <a:buNone/>
            </a:pPr>
            <a:r>
              <a:rPr lang="en-GB" sz="2800" b="1" dirty="0" smtClean="0"/>
              <a:t>	</a:t>
            </a:r>
            <a:r>
              <a:rPr lang="en-GB" sz="2800" b="1" u="sng" dirty="0" smtClean="0">
                <a:solidFill>
                  <a:schemeClr val="accent1"/>
                </a:solidFill>
              </a:rPr>
              <a:t>FEDERAL </a:t>
            </a:r>
            <a:r>
              <a:rPr lang="en-GB" sz="2800" b="1" u="sng" dirty="0">
                <a:solidFill>
                  <a:schemeClr val="accent1"/>
                </a:solidFill>
              </a:rPr>
              <a:t>CHARACTER PRINCIPLES: </a:t>
            </a:r>
            <a:r>
              <a:rPr lang="en-GB" sz="2800" b="1" u="sng" dirty="0" smtClean="0">
                <a:solidFill>
                  <a:schemeClr val="accent1"/>
                </a:solidFill>
              </a:rPr>
              <a:t>ITS IMPLEMENTATION</a:t>
            </a:r>
            <a:r>
              <a:rPr lang="en-GB" sz="2800" b="1" u="sng" dirty="0">
                <a:solidFill>
                  <a:schemeClr val="accent1"/>
                </a:solidFill>
              </a:rPr>
              <a:t>, IMPLECATIONS AND CHALLENGES IN TERTIARY INSTITUTIONS</a:t>
            </a:r>
            <a:endParaRPr lang="en-US" sz="2800" b="1" dirty="0">
              <a:solidFill>
                <a:schemeClr val="accent1"/>
              </a:solidFill>
            </a:endParaRPr>
          </a:p>
          <a:p>
            <a:pPr algn="just">
              <a:buNone/>
            </a:pPr>
            <a:r>
              <a:rPr lang="en-GB" sz="2800" b="1" dirty="0" smtClean="0"/>
              <a:t>	The </a:t>
            </a:r>
            <a:r>
              <a:rPr lang="en-GB" sz="2800" b="1" dirty="0"/>
              <a:t>implementation of the principle of Federal Character had generally been a herculean one.</a:t>
            </a:r>
            <a:endParaRPr lang="en-US" sz="2800" b="1" dirty="0"/>
          </a:p>
          <a:p>
            <a:pPr algn="just">
              <a:buNone/>
            </a:pPr>
            <a:r>
              <a:rPr lang="en-GB" sz="2800" b="1" dirty="0" smtClean="0"/>
              <a:t>	In </a:t>
            </a:r>
            <a:r>
              <a:rPr lang="en-GB" sz="2800" b="1" dirty="0"/>
              <a:t>general terms, MDAs must come to terms to the effect of Constitutional provision. The Commission view the Implementation of the principle in Federal College of Education as one of the fairest because of the level of understanding and the need to attract the best in its teaching staff. Opportunities are offered by Tertiary Institutions to Nigerians that have the requisite qualifications and to an extend its meets the yearnings of the Federal Character Principle.        </a:t>
            </a:r>
            <a:endParaRPr lang="en-US" sz="2800" b="1" dirty="0"/>
          </a:p>
          <a:p>
            <a:pPr algn="just">
              <a:buNone/>
            </a:pPr>
            <a:r>
              <a:rPr lang="en-GB" sz="2800" b="1" dirty="0" smtClean="0"/>
              <a:t>	</a:t>
            </a:r>
            <a:endParaRPr lang="en-US" sz="28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70" decel="100000"/>
                                        <p:tgtEl>
                                          <p:spTgt spid="3">
                                            <p:txEl>
                                              <p:pRg st="1" end="1"/>
                                            </p:txEl>
                                          </p:spTgt>
                                        </p:tgtEl>
                                      </p:cBhvr>
                                    </p:animEffect>
                                    <p:animScale>
                                      <p:cBhvr>
                                        <p:cTn id="19" dur="770" decel="100000"/>
                                        <p:tgtEl>
                                          <p:spTgt spid="3">
                                            <p:txEl>
                                              <p:pRg st="1" end="1"/>
                                            </p:txEl>
                                          </p:spTgt>
                                        </p:tgtEl>
                                      </p:cBhvr>
                                      <p:from x="10000" y="10000"/>
                                      <p:to x="200000" y="450000"/>
                                    </p:animScale>
                                    <p:animScale>
                                      <p:cBhvr>
                                        <p:cTn id="20" dur="1230" accel="100000" fill="hold">
                                          <p:stCondLst>
                                            <p:cond delay="770"/>
                                          </p:stCondLst>
                                        </p:cTn>
                                        <p:tgtEl>
                                          <p:spTgt spid="3">
                                            <p:txEl>
                                              <p:pRg st="1" end="1"/>
                                            </p:txEl>
                                          </p:spTgt>
                                        </p:tgtEl>
                                      </p:cBhvr>
                                      <p:from x="200000" y="450000"/>
                                      <p:to x="100000" y="100000"/>
                                    </p:animScale>
                                    <p:set>
                                      <p:cBhvr>
                                        <p:cTn id="21" dur="770" fill="hold"/>
                                        <p:tgtEl>
                                          <p:spTgt spid="3">
                                            <p:txEl>
                                              <p:pRg st="1" end="1"/>
                                            </p:txEl>
                                          </p:spTgt>
                                        </p:tgtEl>
                                        <p:attrNameLst>
                                          <p:attrName>ppt_x</p:attrName>
                                        </p:attrNameLst>
                                      </p:cBhvr>
                                      <p:to>
                                        <p:strVal val="(0.5)"/>
                                      </p:to>
                                    </p:set>
                                    <p:anim from="(0.5)" to="(#ppt_x)" calcmode="lin" valueType="num">
                                      <p:cBhvr>
                                        <p:cTn id="22" dur="1230" accel="100000" fill="hold">
                                          <p:stCondLst>
                                            <p:cond delay="770"/>
                                          </p:stCondLst>
                                        </p:cTn>
                                        <p:tgtEl>
                                          <p:spTgt spid="3">
                                            <p:txEl>
                                              <p:pRg st="1" end="1"/>
                                            </p:txEl>
                                          </p:spTgt>
                                        </p:tgtEl>
                                        <p:attrNameLst>
                                          <p:attrName>ppt_x</p:attrName>
                                        </p:attrNameLst>
                                      </p:cBhvr>
                                    </p:anim>
                                    <p:set>
                                      <p:cBhvr>
                                        <p:cTn id="23" dur="770" fill="hold"/>
                                        <p:tgtEl>
                                          <p:spTgt spid="3">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1" end="1"/>
                                            </p:txEl>
                                          </p:spTgt>
                                        </p:tgtEl>
                                        <p:attrNameLst>
                                          <p:attrName>ppt_y</p:attrName>
                                        </p:attrNameLst>
                                      </p:cBhvr>
                                    </p:anim>
                                  </p:childTnLst>
                                </p:cTn>
                              </p:par>
                            </p:childTnLst>
                          </p:cTn>
                        </p:par>
                      </p:childTnLst>
                    </p:cTn>
                  </p:par>
                  <p:par>
                    <p:cTn id="25" fill="hold">
                      <p:stCondLst>
                        <p:cond delay="indefinite"/>
                      </p:stCondLst>
                      <p:childTnLst>
                        <p:par>
                          <p:cTn id="26" fill="hold">
                            <p:stCondLst>
                              <p:cond delay="0"/>
                            </p:stCondLst>
                            <p:childTnLst>
                              <p:par>
                                <p:cTn id="27" presetID="51"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770" decel="100000"/>
                                        <p:tgtEl>
                                          <p:spTgt spid="3">
                                            <p:txEl>
                                              <p:pRg st="2" end="2"/>
                                            </p:txEl>
                                          </p:spTgt>
                                        </p:tgtEl>
                                      </p:cBhvr>
                                    </p:animEffect>
                                    <p:animScale>
                                      <p:cBhvr>
                                        <p:cTn id="30" dur="770" decel="100000"/>
                                        <p:tgtEl>
                                          <p:spTgt spid="3">
                                            <p:txEl>
                                              <p:pRg st="2" end="2"/>
                                            </p:txEl>
                                          </p:spTgt>
                                        </p:tgtEl>
                                      </p:cBhvr>
                                      <p:from x="10000" y="10000"/>
                                      <p:to x="200000" y="450000"/>
                                    </p:animScale>
                                    <p:animScale>
                                      <p:cBhvr>
                                        <p:cTn id="31" dur="1230" accel="100000" fill="hold">
                                          <p:stCondLst>
                                            <p:cond delay="770"/>
                                          </p:stCondLst>
                                        </p:cTn>
                                        <p:tgtEl>
                                          <p:spTgt spid="3">
                                            <p:txEl>
                                              <p:pRg st="2" end="2"/>
                                            </p:txEl>
                                          </p:spTgt>
                                        </p:tgtEl>
                                      </p:cBhvr>
                                      <p:from x="200000" y="450000"/>
                                      <p:to x="100000" y="100000"/>
                                    </p:animScale>
                                    <p:set>
                                      <p:cBhvr>
                                        <p:cTn id="32" dur="770" fill="hold"/>
                                        <p:tgtEl>
                                          <p:spTgt spid="3">
                                            <p:txEl>
                                              <p:pRg st="2" end="2"/>
                                            </p:txEl>
                                          </p:spTgt>
                                        </p:tgtEl>
                                        <p:attrNameLst>
                                          <p:attrName>ppt_x</p:attrName>
                                        </p:attrNameLst>
                                      </p:cBhvr>
                                      <p:to>
                                        <p:strVal val="(0.5)"/>
                                      </p:to>
                                    </p:set>
                                    <p:anim from="(0.5)" to="(#ppt_x)" calcmode="lin" valueType="num">
                                      <p:cBhvr>
                                        <p:cTn id="33" dur="1230" accel="100000" fill="hold">
                                          <p:stCondLst>
                                            <p:cond delay="770"/>
                                          </p:stCondLst>
                                        </p:cTn>
                                        <p:tgtEl>
                                          <p:spTgt spid="3">
                                            <p:txEl>
                                              <p:pRg st="2" end="2"/>
                                            </p:txEl>
                                          </p:spTgt>
                                        </p:tgtEl>
                                        <p:attrNameLst>
                                          <p:attrName>ppt_x</p:attrName>
                                        </p:attrNameLst>
                                      </p:cBhvr>
                                    </p:anim>
                                    <p:set>
                                      <p:cBhvr>
                                        <p:cTn id="34" dur="770" fill="hold"/>
                                        <p:tgtEl>
                                          <p:spTgt spid="3">
                                            <p:txEl>
                                              <p:pRg st="2" end="2"/>
                                            </p:txEl>
                                          </p:spTgt>
                                        </p:tgtEl>
                                        <p:attrNameLst>
                                          <p:attrName>ppt_y</p:attrName>
                                        </p:attrNameLst>
                                      </p:cBhvr>
                                      <p:to>
                                        <p:strVal val="(#ppt_y+0.4)"/>
                                      </p:to>
                                    </p:set>
                                    <p:anim from="(#ppt_y+0.4)" to="(#ppt_y)" calcmode="lin" valueType="num">
                                      <p:cBhvr>
                                        <p:cTn id="35" dur="1230" accel="100000" fill="hold">
                                          <p:stCondLst>
                                            <p:cond delay="770"/>
                                          </p:stCondLst>
                                        </p:cTn>
                                        <p:tgtEl>
                                          <p:spTgt spid="3">
                                            <p:txEl>
                                              <p:pRg st="2" end="2"/>
                                            </p:txEl>
                                          </p:spTgt>
                                        </p:tgtEl>
                                        <p:attrNameLst>
                                          <p:attrName>ppt_y</p:attrName>
                                        </p:attrNameLst>
                                      </p:cBhvr>
                                    </p:anim>
                                  </p:childTnLst>
                                </p:cTn>
                              </p:par>
                            </p:childTnLst>
                          </p:cTn>
                        </p:par>
                      </p:childTnLst>
                    </p:cTn>
                  </p:par>
                  <p:par>
                    <p:cTn id="36" fill="hold">
                      <p:stCondLst>
                        <p:cond delay="indefinite"/>
                      </p:stCondLst>
                      <p:childTnLst>
                        <p:par>
                          <p:cTn id="37" fill="hold">
                            <p:stCondLst>
                              <p:cond delay="0"/>
                            </p:stCondLst>
                            <p:childTnLst>
                              <p:par>
                                <p:cTn id="38" presetID="51" presetClass="entr" presetSubtype="0" fill="hold" grpId="0"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fade">
                                      <p:cBhvr>
                                        <p:cTn id="40" dur="770" decel="100000"/>
                                        <p:tgtEl>
                                          <p:spTgt spid="3">
                                            <p:txEl>
                                              <p:pRg st="3" end="3"/>
                                            </p:txEl>
                                          </p:spTgt>
                                        </p:tgtEl>
                                      </p:cBhvr>
                                    </p:animEffect>
                                    <p:animScale>
                                      <p:cBhvr>
                                        <p:cTn id="41" dur="770" decel="100000"/>
                                        <p:tgtEl>
                                          <p:spTgt spid="3">
                                            <p:txEl>
                                              <p:pRg st="3" end="3"/>
                                            </p:txEl>
                                          </p:spTgt>
                                        </p:tgtEl>
                                      </p:cBhvr>
                                      <p:from x="10000" y="10000"/>
                                      <p:to x="200000" y="450000"/>
                                    </p:animScale>
                                    <p:animScale>
                                      <p:cBhvr>
                                        <p:cTn id="42" dur="1230" accel="100000" fill="hold">
                                          <p:stCondLst>
                                            <p:cond delay="770"/>
                                          </p:stCondLst>
                                        </p:cTn>
                                        <p:tgtEl>
                                          <p:spTgt spid="3">
                                            <p:txEl>
                                              <p:pRg st="3" end="3"/>
                                            </p:txEl>
                                          </p:spTgt>
                                        </p:tgtEl>
                                      </p:cBhvr>
                                      <p:from x="200000" y="450000"/>
                                      <p:to x="100000" y="100000"/>
                                    </p:animScale>
                                    <p:set>
                                      <p:cBhvr>
                                        <p:cTn id="43" dur="770" fill="hold"/>
                                        <p:tgtEl>
                                          <p:spTgt spid="3">
                                            <p:txEl>
                                              <p:pRg st="3" end="3"/>
                                            </p:txEl>
                                          </p:spTgt>
                                        </p:tgtEl>
                                        <p:attrNameLst>
                                          <p:attrName>ppt_x</p:attrName>
                                        </p:attrNameLst>
                                      </p:cBhvr>
                                      <p:to>
                                        <p:strVal val="(0.5)"/>
                                      </p:to>
                                    </p:set>
                                    <p:anim from="(0.5)" to="(#ppt_x)" calcmode="lin" valueType="num">
                                      <p:cBhvr>
                                        <p:cTn id="44" dur="1230" accel="100000" fill="hold">
                                          <p:stCondLst>
                                            <p:cond delay="770"/>
                                          </p:stCondLst>
                                        </p:cTn>
                                        <p:tgtEl>
                                          <p:spTgt spid="3">
                                            <p:txEl>
                                              <p:pRg st="3" end="3"/>
                                            </p:txEl>
                                          </p:spTgt>
                                        </p:tgtEl>
                                        <p:attrNameLst>
                                          <p:attrName>ppt_x</p:attrName>
                                        </p:attrNameLst>
                                      </p:cBhvr>
                                    </p:anim>
                                    <p:set>
                                      <p:cBhvr>
                                        <p:cTn id="45" dur="770" fill="hold"/>
                                        <p:tgtEl>
                                          <p:spTgt spid="3">
                                            <p:txEl>
                                              <p:pRg st="3" end="3"/>
                                            </p:txEl>
                                          </p:spTgt>
                                        </p:tgtEl>
                                        <p:attrNameLst>
                                          <p:attrName>ppt_y</p:attrName>
                                        </p:attrNameLst>
                                      </p:cBhvr>
                                      <p:to>
                                        <p:strVal val="(#ppt_y+0.4)"/>
                                      </p:to>
                                    </p:set>
                                    <p:anim from="(#ppt_y+0.4)" to="(#ppt_y)" calcmode="lin" valueType="num">
                                      <p:cBhvr>
                                        <p:cTn id="46" dur="1230" accel="100000" fill="hold">
                                          <p:stCondLst>
                                            <p:cond delay="770"/>
                                          </p:stCondLst>
                                        </p:cTn>
                                        <p:tgtEl>
                                          <p:spTgt spid="3">
                                            <p:txEl>
                                              <p:pRg st="3" end="3"/>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a:bodyPr>
          <a:lstStyle/>
          <a:p>
            <a:pPr algn="just">
              <a:buNone/>
            </a:pPr>
            <a:r>
              <a:rPr lang="en-GB" b="1" dirty="0" smtClean="0"/>
              <a:t>	 In the past we have cause to intervene between local communities and Management of these Institutions. There are cases of communities claiming ownership of Federal Institutions because it is located in their area. </a:t>
            </a:r>
          </a:p>
          <a:p>
            <a:pPr algn="just">
              <a:buNone/>
            </a:pPr>
            <a:r>
              <a:rPr lang="en-GB" b="1" dirty="0" smtClean="0"/>
              <a:t>	The Commission have commenced intervening in such disputes to make it known that Federal Institutions are for Nigerians, and in as much as some Nigerians are working in their locality, there are also some of their indigenes working elsewhere.</a:t>
            </a:r>
          </a:p>
          <a:p>
            <a:pPr algn="just">
              <a:buNone/>
            </a:pPr>
            <a:r>
              <a:rPr lang="en-GB" b="1" dirty="0" smtClean="0"/>
              <a:t>	In recent time, some of the tertiary Institutions were inherited/acquired by the Federal Government from States Government. </a:t>
            </a:r>
            <a:endParaRPr lang="en-US" b="1" dirty="0" smtClean="0"/>
          </a:p>
          <a:p>
            <a:pPr algn="just">
              <a:buNone/>
            </a:pP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fontScale="92500" lnSpcReduction="10000"/>
          </a:bodyPr>
          <a:lstStyle/>
          <a:p>
            <a:pPr algn="just">
              <a:buNone/>
            </a:pPr>
            <a:r>
              <a:rPr lang="en-GB" b="1" dirty="0" smtClean="0"/>
              <a:t>	Under </a:t>
            </a:r>
            <a:r>
              <a:rPr lang="en-GB" b="1" dirty="0" smtClean="0"/>
              <a:t>this arrangement majority of the initial workforce including Management staff are dominated by indigenes of the State the Institution is located. There must be a deliberate and concerted attempt to redress the imbalance overtime, as the Commission does not apply punitive measure.	</a:t>
            </a:r>
          </a:p>
          <a:p>
            <a:pPr algn="just">
              <a:buNone/>
            </a:pPr>
            <a:r>
              <a:rPr lang="en-GB" b="1" dirty="0" smtClean="0"/>
              <a:t>	It </a:t>
            </a:r>
            <a:r>
              <a:rPr lang="en-GB" b="1" dirty="0"/>
              <a:t>is believed that with time and commitment there shall be improvement in redressing the imbalance as retirements, death and other factors set in.</a:t>
            </a:r>
            <a:endParaRPr lang="en-US" b="1" dirty="0"/>
          </a:p>
          <a:p>
            <a:pPr algn="just">
              <a:buNone/>
            </a:pPr>
            <a:r>
              <a:rPr lang="en-GB" b="1" dirty="0" smtClean="0"/>
              <a:t>	The </a:t>
            </a:r>
            <a:r>
              <a:rPr lang="en-GB" b="1" dirty="0"/>
              <a:t>overbearing influence of Board Chairmen and Members on recruitment exercise temper with principle of proportion sharing. Council Members must be above board to ensure Federal Character Compliance. This engagement is now a barometer to draw attention to this anomaly. We believe no matter where board Members come from there are avenues in ensuring the principle of equity, fairness, and justice is upheld.</a:t>
            </a:r>
            <a:endParaRPr lang="en-US" b="1" dirty="0"/>
          </a:p>
          <a:p>
            <a:pPr algn="just">
              <a:buNone/>
            </a:pPr>
            <a:r>
              <a:rPr lang="en-GB" b="1" dirty="0" smtClean="0"/>
              <a:t>	</a:t>
            </a:r>
            <a:endParaRPr lang="en-US" b="1" dirty="0"/>
          </a:p>
          <a:p>
            <a:pPr algn="just">
              <a:buNone/>
            </a:pP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4" fill="hold" grpId="0" nodeType="clickEffect">
                                  <p:stCondLst>
                                    <p:cond delay="0"/>
                                  </p:stCondLst>
                                  <p:childTnLst>
                                    <p:animEffect transition="out" filter="wheel(4)">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4" fill="hold" grpId="0" nodeType="clickEffect">
                                  <p:stCondLst>
                                    <p:cond delay="0"/>
                                  </p:stCondLst>
                                  <p:childTnLst>
                                    <p:animEffect transition="out" filter="wheel(4)">
                                      <p:cBhvr>
                                        <p:cTn id="11" dur="2000"/>
                                        <p:tgtEl>
                                          <p:spTgt spid="3">
                                            <p:txEl>
                                              <p:pRg st="1" end="1"/>
                                            </p:txEl>
                                          </p:spTgt>
                                        </p:tgtEl>
                                      </p:cBhvr>
                                    </p:animEffect>
                                    <p:set>
                                      <p:cBhvr>
                                        <p:cTn id="12" dur="1" fill="hold">
                                          <p:stCondLst>
                                            <p:cond delay="19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4" fill="hold" grpId="0" nodeType="clickEffect">
                                  <p:stCondLst>
                                    <p:cond delay="0"/>
                                  </p:stCondLst>
                                  <p:childTnLst>
                                    <p:animEffect transition="out" filter="wheel(4)">
                                      <p:cBhvr>
                                        <p:cTn id="16" dur="2000"/>
                                        <p:tgtEl>
                                          <p:spTgt spid="3">
                                            <p:txEl>
                                              <p:pRg st="2" end="2"/>
                                            </p:txEl>
                                          </p:spTgt>
                                        </p:tgtEl>
                                      </p:cBhvr>
                                    </p:animEffect>
                                    <p:set>
                                      <p:cBhvr>
                                        <p:cTn id="17" dur="1" fill="hold">
                                          <p:stCondLst>
                                            <p:cond delay="19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21" presetClass="exit" presetSubtype="4" fill="hold" grpId="0" nodeType="clickEffect">
                                  <p:stCondLst>
                                    <p:cond delay="0"/>
                                  </p:stCondLst>
                                  <p:childTnLst>
                                    <p:animEffect transition="out" filter="wheel(4)">
                                      <p:cBhvr>
                                        <p:cTn id="21" dur="2000"/>
                                        <p:tgtEl>
                                          <p:spTgt spid="3">
                                            <p:txEl>
                                              <p:pRg st="3" end="3"/>
                                            </p:txEl>
                                          </p:spTgt>
                                        </p:tgtEl>
                                      </p:cBhvr>
                                    </p:animEffect>
                                    <p:set>
                                      <p:cBhvr>
                                        <p:cTn id="22"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checkerboard(across)">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1"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checkerboard(across)">
                                      <p:cBhvr>
                                        <p:cTn id="32" dur="5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1"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checkerboard(across)">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1"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checkerboard(across)">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a:bodyPr>
          <a:lstStyle/>
          <a:p>
            <a:pPr algn="just">
              <a:buNone/>
            </a:pPr>
            <a:r>
              <a:rPr lang="en-GB" b="1" dirty="0" smtClean="0"/>
              <a:t>	Management structures have become a challenge. The Commission is worried that some Colleges of Education throw caution and every decency to the wind by having all Management staff from the same state – sometime </a:t>
            </a:r>
            <a:r>
              <a:rPr lang="en-GB" b="1" dirty="0" err="1" smtClean="0"/>
              <a:t>brazingly</a:t>
            </a:r>
            <a:r>
              <a:rPr lang="en-GB" b="1" dirty="0" smtClean="0"/>
              <a:t> from the same local government areas council Members are to ensure that such anomaly does not occur as having Provost, Bursar, Registrar, Librarian, Director of Works from same area is tantamount to turning public Institutions to personal.</a:t>
            </a:r>
            <a:endParaRPr lang="en-US" b="1" dirty="0" smtClean="0"/>
          </a:p>
          <a:p>
            <a:pPr algn="just">
              <a:buNone/>
            </a:pPr>
            <a:r>
              <a:rPr lang="en-GB" b="1" dirty="0" smtClean="0"/>
              <a:t>	The implication of Federal Character Principles in Tertiary Institutions lies in the fact that the application of Federal Character Principles does not comprise merit. Each State and the FCT is supposed to fill its slots(s) in line with the requirements set by the recruiting MDA.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770" decel="100000"/>
                                        <p:tgtEl>
                                          <p:spTgt spid="3">
                                            <p:txEl>
                                              <p:pRg st="1" end="1"/>
                                            </p:txEl>
                                          </p:spTgt>
                                        </p:tgtEl>
                                      </p:cBhvr>
                                    </p:animEffect>
                                    <p:animScale>
                                      <p:cBhvr>
                                        <p:cTn id="19" dur="770" decel="100000"/>
                                        <p:tgtEl>
                                          <p:spTgt spid="3">
                                            <p:txEl>
                                              <p:pRg st="1" end="1"/>
                                            </p:txEl>
                                          </p:spTgt>
                                        </p:tgtEl>
                                      </p:cBhvr>
                                      <p:from x="10000" y="10000"/>
                                      <p:to x="200000" y="450000"/>
                                    </p:animScale>
                                    <p:animScale>
                                      <p:cBhvr>
                                        <p:cTn id="20" dur="1230" accel="100000" fill="hold">
                                          <p:stCondLst>
                                            <p:cond delay="770"/>
                                          </p:stCondLst>
                                        </p:cTn>
                                        <p:tgtEl>
                                          <p:spTgt spid="3">
                                            <p:txEl>
                                              <p:pRg st="1" end="1"/>
                                            </p:txEl>
                                          </p:spTgt>
                                        </p:tgtEl>
                                      </p:cBhvr>
                                      <p:from x="200000" y="450000"/>
                                      <p:to x="100000" y="100000"/>
                                    </p:animScale>
                                    <p:set>
                                      <p:cBhvr>
                                        <p:cTn id="21" dur="770" fill="hold"/>
                                        <p:tgtEl>
                                          <p:spTgt spid="3">
                                            <p:txEl>
                                              <p:pRg st="1" end="1"/>
                                            </p:txEl>
                                          </p:spTgt>
                                        </p:tgtEl>
                                        <p:attrNameLst>
                                          <p:attrName>ppt_x</p:attrName>
                                        </p:attrNameLst>
                                      </p:cBhvr>
                                      <p:to>
                                        <p:strVal val="(0.5)"/>
                                      </p:to>
                                    </p:set>
                                    <p:anim from="(0.5)" to="(#ppt_x)" calcmode="lin" valueType="num">
                                      <p:cBhvr>
                                        <p:cTn id="22" dur="1230" accel="100000" fill="hold">
                                          <p:stCondLst>
                                            <p:cond delay="770"/>
                                          </p:stCondLst>
                                        </p:cTn>
                                        <p:tgtEl>
                                          <p:spTgt spid="3">
                                            <p:txEl>
                                              <p:pRg st="1" end="1"/>
                                            </p:txEl>
                                          </p:spTgt>
                                        </p:tgtEl>
                                        <p:attrNameLst>
                                          <p:attrName>ppt_x</p:attrName>
                                        </p:attrNameLst>
                                      </p:cBhvr>
                                    </p:anim>
                                    <p:set>
                                      <p:cBhvr>
                                        <p:cTn id="23" dur="770" fill="hold"/>
                                        <p:tgtEl>
                                          <p:spTgt spid="3">
                                            <p:txEl>
                                              <p:pRg st="1" end="1"/>
                                            </p:txEl>
                                          </p:spTgt>
                                        </p:tgtEl>
                                        <p:attrNameLst>
                                          <p:attrName>ppt_y</p:attrName>
                                        </p:attrNameLst>
                                      </p:cBhvr>
                                      <p:to>
                                        <p:strVal val="(#ppt_y+0.4)"/>
                                      </p:to>
                                    </p:set>
                                    <p:anim from="(#ppt_y+0.4)" to="(#ppt_y)" calcmode="lin" valueType="num">
                                      <p:cBhvr>
                                        <p:cTn id="24"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a:bodyPr>
          <a:lstStyle/>
          <a:p>
            <a:pPr lvl="0" algn="just">
              <a:buNone/>
            </a:pPr>
            <a:r>
              <a:rPr lang="en-GB" b="1" dirty="0" smtClean="0"/>
              <a:t>	Therefore the implications of application of Federal Character Principles in Tertiary Institutions are among other things that the Chief Executives of the Institutions should ensure that:	</a:t>
            </a:r>
          </a:p>
          <a:p>
            <a:pPr lvl="0" algn="just">
              <a:buNone/>
            </a:pPr>
            <a:r>
              <a:rPr lang="en-GB" b="1" dirty="0" smtClean="0"/>
              <a:t>A.	</a:t>
            </a:r>
            <a:r>
              <a:rPr lang="en-GB" b="1" dirty="0" smtClean="0"/>
              <a:t>Admission </a:t>
            </a:r>
            <a:r>
              <a:rPr lang="en-GB" b="1" dirty="0"/>
              <a:t>facilities are equitably shared among the Federating Units not only in terms of number of spaces but also in terms of courses (Programmes).</a:t>
            </a:r>
            <a:endParaRPr lang="en-US" b="1" dirty="0"/>
          </a:p>
          <a:p>
            <a:pPr lvl="0" algn="just">
              <a:buNone/>
            </a:pPr>
            <a:r>
              <a:rPr lang="en-GB" b="1" dirty="0" smtClean="0"/>
              <a:t>B.	</a:t>
            </a:r>
            <a:r>
              <a:rPr lang="en-GB" b="1" dirty="0" smtClean="0"/>
              <a:t>Provision </a:t>
            </a:r>
            <a:r>
              <a:rPr lang="en-GB" b="1" dirty="0"/>
              <a:t>of not only quantitative but also qualitative education to enable each State to get qualified indigenes to fill any vacancies that might be allocated to the State/Zone.</a:t>
            </a:r>
            <a:endParaRPr lang="en-US" b="1" dirty="0"/>
          </a:p>
          <a:p>
            <a:pPr lvl="0" algn="just">
              <a:buNone/>
            </a:pPr>
            <a:r>
              <a:rPr lang="en-GB" b="1" dirty="0" smtClean="0"/>
              <a:t>C.	</a:t>
            </a:r>
            <a:r>
              <a:rPr lang="en-GB" b="1" dirty="0" smtClean="0"/>
              <a:t>To </a:t>
            </a:r>
            <a:r>
              <a:rPr lang="en-GB" b="1" dirty="0"/>
              <a:t>ensure equitable distribution of staff among the Federating Units especially at Management level. </a:t>
            </a:r>
            <a:endParaRPr lang="en-US" b="1" dirty="0"/>
          </a:p>
          <a:p>
            <a:pPr algn="just">
              <a:buNone/>
            </a:pP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animEffect transition="in" filter="box(in)">
                                      <p:cBhvr>
                                        <p:cTn id="31" dur="500"/>
                                        <p:tgtEl>
                                          <p:spTgt spid="3">
                                            <p:txEl>
                                              <p:pRg st="0" end="0"/>
                                            </p:txEl>
                                          </p:spTgt>
                                        </p:tgtEl>
                                      </p:cBhvr>
                                    </p:animEffect>
                                  </p:childTnLst>
                                </p:cTn>
                              </p:par>
                              <p:par>
                                <p:cTn id="32" presetID="4" presetClass="entr" presetSubtype="16" fill="hold" nodeType="with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box(in)">
                                      <p:cBhvr>
                                        <p:cTn id="34" dur="500"/>
                                        <p:tgtEl>
                                          <p:spTgt spid="3">
                                            <p:txEl>
                                              <p:pRg st="1" end="1"/>
                                            </p:txEl>
                                          </p:spTgt>
                                        </p:tgtEl>
                                      </p:cBhvr>
                                    </p:animEffect>
                                  </p:childTnLst>
                                </p:cTn>
                              </p:par>
                              <p:par>
                                <p:cTn id="35" presetID="4" presetClass="entr" presetSubtype="16" fill="hold" nodeType="with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box(in)">
                                      <p:cBhvr>
                                        <p:cTn id="37" dur="500"/>
                                        <p:tgtEl>
                                          <p:spTgt spid="3">
                                            <p:txEl>
                                              <p:pRg st="2" end="2"/>
                                            </p:txEl>
                                          </p:spTgt>
                                        </p:tgtEl>
                                      </p:cBhvr>
                                    </p:animEffect>
                                  </p:childTnLst>
                                </p:cTn>
                              </p:par>
                              <p:par>
                                <p:cTn id="38" presetID="4" presetClass="entr" presetSubtype="16" fill="hold" nodeType="with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box(in)">
                                      <p:cBhvr>
                                        <p:cTn id="4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lnSpcReduction="10000"/>
          </a:bodyPr>
          <a:lstStyle/>
          <a:p>
            <a:pPr algn="just">
              <a:buNone/>
            </a:pPr>
            <a:r>
              <a:rPr lang="en-GB" b="1" u="sng" dirty="0">
                <a:solidFill>
                  <a:schemeClr val="accent1"/>
                </a:solidFill>
              </a:rPr>
              <a:t>FEDERAL CHARACTER AND MERIT</a:t>
            </a:r>
            <a:endParaRPr lang="en-US" b="1" dirty="0">
              <a:solidFill>
                <a:schemeClr val="accent1"/>
              </a:solidFill>
            </a:endParaRPr>
          </a:p>
          <a:p>
            <a:pPr algn="just">
              <a:buNone/>
            </a:pPr>
            <a:r>
              <a:rPr lang="en-GB" b="1" dirty="0" smtClean="0"/>
              <a:t>	One </a:t>
            </a:r>
            <a:r>
              <a:rPr lang="en-GB" b="1" dirty="0"/>
              <a:t>thorny issue that have become a recurring decimal is the erroneous assertions of the position of merit under the Principle of Federal Character.</a:t>
            </a:r>
            <a:endParaRPr lang="en-US" b="1" dirty="0"/>
          </a:p>
          <a:p>
            <a:pPr algn="just">
              <a:buNone/>
            </a:pPr>
            <a:r>
              <a:rPr lang="en-GB" b="1" dirty="0" smtClean="0"/>
              <a:t>	Antagonists </a:t>
            </a:r>
            <a:r>
              <a:rPr lang="en-GB" b="1" dirty="0"/>
              <a:t>of the Federal Character Principles suspect or believe that its application undermines merit and also of the view that it “robs Peter to pay Paul”. This is not true because strict adherence to laid down guidelines will ensure that merit is not compromised. Instead the principle seeks to moderate the excess of the greedy to redress the shortage of the needy in the interest of national unity, security and stability.</a:t>
            </a:r>
            <a:endParaRPr lang="en-US" b="1" dirty="0"/>
          </a:p>
          <a:p>
            <a:pPr algn="just">
              <a:buNone/>
            </a:pPr>
            <a:r>
              <a:rPr lang="en-GB" b="1" dirty="0" smtClean="0"/>
              <a:t>	Implementing </a:t>
            </a:r>
            <a:r>
              <a:rPr lang="en-GB" b="1" dirty="0"/>
              <a:t>the principle of Federal character, the measures put in place to avoid compromising merit include:</a:t>
            </a:r>
            <a:endParaRPr lang="en-US" b="1" dirty="0"/>
          </a:p>
          <a:p>
            <a:pPr lvl="0" algn="just">
              <a:buNone/>
            </a:pPr>
            <a:r>
              <a:rPr lang="en-GB" b="1" dirty="0" smtClean="0"/>
              <a:t>a.	The </a:t>
            </a:r>
            <a:r>
              <a:rPr lang="en-GB" b="1" dirty="0"/>
              <a:t>set objectives of the organization are to be clearly stated and defined by the recruiting agency for the understanding of all</a:t>
            </a:r>
            <a:r>
              <a:rPr lang="en-GB" b="1" dirty="0" smtClean="0"/>
              <a:t>;</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2" end="2"/>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3" end="3"/>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1" dur="500"/>
                                        <p:tgtEl>
                                          <p:spTgt spid="3">
                                            <p:txEl>
                                              <p:pRg st="4" end="4"/>
                                            </p:txEl>
                                          </p:spTgt>
                                        </p:tgtEl>
                                        <p:attrNameLst>
                                          <p:attrName>ppt_y</p:attrName>
                                        </p:attrNameLst>
                                      </p:cBhvr>
                                      <p:tavLst>
                                        <p:tav tm="0">
                                          <p:val>
                                            <p:strVal val="ppt_y"/>
                                          </p:val>
                                        </p:tav>
                                        <p:tav tm="100000">
                                          <p:val>
                                            <p:strVal val="1+ppt_h/2"/>
                                          </p:val>
                                        </p:tav>
                                      </p:tavLst>
                                    </p:anim>
                                    <p:set>
                                      <p:cBhvr>
                                        <p:cTn id="32"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1"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Effect transition="in" filter="dissolve">
                                      <p:cBhvr>
                                        <p:cTn id="37" dur="500"/>
                                        <p:tgtEl>
                                          <p:spTgt spid="3">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1"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dissolve">
                                      <p:cBhvr>
                                        <p:cTn id="42" dur="500"/>
                                        <p:tgtEl>
                                          <p:spTgt spid="3">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1" nodeType="click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dissolve">
                                      <p:cBhvr>
                                        <p:cTn id="47" dur="500"/>
                                        <p:tgtEl>
                                          <p:spTgt spid="3">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1"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dissolve">
                                      <p:cBhvr>
                                        <p:cTn id="52" dur="500"/>
                                        <p:tgtEl>
                                          <p:spTgt spid="3">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1" nodeType="clickEffect">
                                  <p:stCondLst>
                                    <p:cond delay="0"/>
                                  </p:stCondLst>
                                  <p:childTnLst>
                                    <p:set>
                                      <p:cBhvr>
                                        <p:cTn id="56" dur="1" fill="hold">
                                          <p:stCondLst>
                                            <p:cond delay="0"/>
                                          </p:stCondLst>
                                        </p:cTn>
                                        <p:tgtEl>
                                          <p:spTgt spid="3">
                                            <p:txEl>
                                              <p:pRg st="4" end="4"/>
                                            </p:txEl>
                                          </p:spTgt>
                                        </p:tgtEl>
                                        <p:attrNameLst>
                                          <p:attrName>style.visibility</p:attrName>
                                        </p:attrNameLst>
                                      </p:cBhvr>
                                      <p:to>
                                        <p:strVal val="visible"/>
                                      </p:to>
                                    </p:set>
                                    <p:animEffect transition="in" filter="dissolve">
                                      <p:cBhvr>
                                        <p:cTn id="5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0"/>
            <a:ext cx="8229600" cy="6858000"/>
          </a:xfrm>
        </p:spPr>
        <p:txBody>
          <a:bodyPr>
            <a:noAutofit/>
          </a:bodyPr>
          <a:lstStyle/>
          <a:p>
            <a:pPr algn="just">
              <a:buNone/>
            </a:pPr>
            <a:r>
              <a:rPr lang="en-GB" sz="2400" b="1" u="sng" dirty="0" smtClean="0">
                <a:solidFill>
                  <a:schemeClr val="accent1"/>
                </a:solidFill>
              </a:rPr>
              <a:t>Introduction</a:t>
            </a:r>
            <a:endParaRPr lang="en-US" sz="2400" b="1" dirty="0">
              <a:solidFill>
                <a:schemeClr val="accent1"/>
              </a:solidFill>
            </a:endParaRPr>
          </a:p>
          <a:p>
            <a:pPr algn="just">
              <a:buNone/>
            </a:pPr>
            <a:r>
              <a:rPr lang="en-GB" sz="2400" b="1" dirty="0" smtClean="0"/>
              <a:t>	I </a:t>
            </a:r>
            <a:r>
              <a:rPr lang="en-GB" sz="2400" b="1" dirty="0"/>
              <a:t>considered it a great honour and privilege to be invited to deliver a paper on the theme “Federal Character principles; its Implementations, Implications and Challenges in Tertiary Institutions.</a:t>
            </a:r>
            <a:endParaRPr lang="en-US" sz="2400" b="1" dirty="0"/>
          </a:p>
          <a:p>
            <a:pPr algn="just">
              <a:buNone/>
            </a:pPr>
            <a:r>
              <a:rPr lang="en-GB" sz="2400" b="1" dirty="0" smtClean="0"/>
              <a:t>	Delighted </a:t>
            </a:r>
            <a:r>
              <a:rPr lang="en-GB" sz="2400" b="1" dirty="0"/>
              <a:t>because this is an opportunity for the Federal Character Commission as a Constitutional body to impress on those responsible for future recruitment into the Federal College of Education to have first-hand information on the need to be guided by Constitutional provisions on filling vacancies in the Federal College of Education. The idea I believe is for the appointees to be well grounded so as not run fowl of the Law. This presentation will further enhance the prospects of constructive deliberations with Federal College of Education and the Education sector which will further broaden public understanding of application of the Federal Character Principle.</a:t>
            </a:r>
            <a:endParaRPr lang="en-US" sz="2400" b="1" dirty="0"/>
          </a:p>
          <a:p>
            <a:pPr algn="just">
              <a:buNone/>
            </a:pPr>
            <a:endParaRPr lang="en-US" sz="24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705600"/>
          </a:xfrm>
        </p:spPr>
        <p:txBody>
          <a:bodyPr>
            <a:normAutofit fontScale="92500"/>
          </a:bodyPr>
          <a:lstStyle/>
          <a:p>
            <a:pPr algn="just">
              <a:buNone/>
            </a:pPr>
            <a:r>
              <a:rPr lang="en-GB" b="1" dirty="0" smtClean="0"/>
              <a:t>b.	Every employer of labour in the Public Service is expected to prescribe adequate job description for every position to be filled;</a:t>
            </a:r>
          </a:p>
          <a:p>
            <a:pPr lvl="0" algn="just">
              <a:buNone/>
            </a:pPr>
            <a:r>
              <a:rPr lang="en-GB" b="1" dirty="0" smtClean="0"/>
              <a:t>c.	Minimum standards regarding basic educational qualifications and cognate experience required for each position are to be set;</a:t>
            </a:r>
            <a:endParaRPr lang="en-US" b="1" dirty="0" smtClean="0"/>
          </a:p>
          <a:p>
            <a:pPr lvl="0" algn="just">
              <a:buNone/>
            </a:pPr>
            <a:r>
              <a:rPr lang="en-GB" b="1" dirty="0" smtClean="0"/>
              <a:t>d.	Vacancies are to be advertised in at least two (2) newspapers circulating widely giving prospective applicants a period of six weeks within which to respond. This is aimed at attracting the best candidates from the nooks and crannies of the country;</a:t>
            </a:r>
            <a:endParaRPr lang="en-US" b="1" dirty="0" smtClean="0"/>
          </a:p>
          <a:p>
            <a:pPr lvl="0" algn="just">
              <a:buNone/>
            </a:pPr>
            <a:r>
              <a:rPr lang="en-GB" b="1" dirty="0" smtClean="0"/>
              <a:t>e.	Only candidates who have met the prescribed minimum standards are to be short-listed for any selection process adopted by the recruiting Agency or Institution;</a:t>
            </a:r>
            <a:endParaRPr lang="en-US" b="1" dirty="0" smtClean="0"/>
          </a:p>
          <a:p>
            <a:pPr lvl="0" algn="just">
              <a:buNone/>
            </a:pPr>
            <a:r>
              <a:rPr lang="en-GB" b="1" dirty="0" smtClean="0"/>
              <a:t>f.	Under no circumstance should an unqualified candidate be short-listed for interview purportedly on the basis of Federal Character consideration;</a:t>
            </a:r>
            <a:endParaRPr lang="en-US" b="1" dirty="0" smtClean="0"/>
          </a:p>
          <a:p>
            <a:pPr algn="just">
              <a:buNone/>
            </a:pPr>
            <a:endParaRPr lang="en-US" b="1" dirty="0" smtClean="0"/>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a:bodyPr>
          <a:lstStyle/>
          <a:p>
            <a:pPr lvl="0" algn="just">
              <a:buNone/>
            </a:pPr>
            <a:r>
              <a:rPr lang="en-GB" b="1" dirty="0" smtClean="0"/>
              <a:t>g.	A </a:t>
            </a:r>
            <a:r>
              <a:rPr lang="en-GB" b="1" dirty="0"/>
              <a:t>minimum pass mark (bench mark) is to be prescribed by the recruiting Agency of Institution for the interview which should be open, transparent and competitive;</a:t>
            </a:r>
            <a:endParaRPr lang="en-US" b="1" dirty="0"/>
          </a:p>
          <a:p>
            <a:pPr lvl="0" algn="just">
              <a:buNone/>
            </a:pPr>
            <a:r>
              <a:rPr lang="en-GB" b="1" dirty="0" smtClean="0"/>
              <a:t>h.	The </a:t>
            </a:r>
            <a:r>
              <a:rPr lang="en-GB" b="1" dirty="0"/>
              <a:t>best and most competent candidates from each State of the Federation are to be shortlisted to compete for positions meant for their States and Zones and also select the best ones who obtained the bench mark from each State to fill the positions.</a:t>
            </a:r>
            <a:endParaRPr lang="en-US" b="1" dirty="0"/>
          </a:p>
          <a:p>
            <a:pPr lvl="0" algn="just">
              <a:buNone/>
            </a:pPr>
            <a:r>
              <a:rPr lang="en-GB" b="1" dirty="0" err="1" smtClean="0"/>
              <a:t>i</a:t>
            </a:r>
            <a:r>
              <a:rPr lang="en-GB" b="1" dirty="0" smtClean="0"/>
              <a:t>.	In </a:t>
            </a:r>
            <a:r>
              <a:rPr lang="en-GB" b="1" dirty="0"/>
              <a:t>the letter and spirit of the Constitution (as amended) and Federal Character Act, recruiting MDAs are to invite the Commission to monitor the recruitment exercises in order to ensure fairness, equity and justice as well as merit in the selection process.</a:t>
            </a:r>
            <a:endParaRPr lang="en-US" b="1" dirty="0"/>
          </a:p>
          <a:p>
            <a:pPr marL="514350" lvl="0" indent="-514350" algn="just">
              <a:buAutoNum type="alphaLcPeriod" startAt="10"/>
            </a:pPr>
            <a:endParaRPr lang="en-US" b="1" dirty="0"/>
          </a:p>
          <a:p>
            <a:pPr algn="just">
              <a:buNone/>
            </a:pP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1"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1"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0"/>
            <a:ext cx="8305800" cy="6858000"/>
          </a:xfrm>
        </p:spPr>
        <p:txBody>
          <a:bodyPr anchor="ctr">
            <a:noAutofit/>
          </a:bodyPr>
          <a:lstStyle/>
          <a:p>
            <a:pPr marL="514350" lvl="0" indent="-514350" algn="just">
              <a:buAutoNum type="alphaLcPeriod" startAt="10"/>
            </a:pPr>
            <a:endParaRPr lang="en-GB" sz="2400" b="1" dirty="0" smtClean="0"/>
          </a:p>
          <a:p>
            <a:pPr marL="514350" lvl="0" indent="-514350" algn="just">
              <a:buAutoNum type="alphaLcPeriod" startAt="10"/>
            </a:pPr>
            <a:r>
              <a:rPr lang="en-GB" sz="2400" b="1" dirty="0" smtClean="0"/>
              <a:t>The final list of successful candidates indicating among other things, State of origin and Local Government area of each candidate are to be presented to the Commission with a request for certificate of compliance. The certificate is issued after ascertaining substantial compliance with laid down guidelines and equitable representation or rejected if there are deviations from the guidelines.</a:t>
            </a:r>
          </a:p>
          <a:p>
            <a:pPr algn="just">
              <a:buNone/>
            </a:pPr>
            <a:r>
              <a:rPr lang="en-GB" sz="2400" b="1" dirty="0" smtClean="0"/>
              <a:t>		The above procedures, which incorporate elements of justice, equity, fairness and competitiveness if strictly followed in any recruitment process, the likelihood of employing an unqualified or incompetent candidate is almost completely eliminated. Application of Federal </a:t>
            </a:r>
            <a:endParaRPr lang="en-US" sz="2400" b="1" dirty="0" smtClean="0"/>
          </a:p>
          <a:p>
            <a:pPr algn="just">
              <a:buNone/>
            </a:pPr>
            <a:r>
              <a:rPr lang="en-GB" sz="2400" b="1" dirty="0" smtClean="0"/>
              <a:t>	 Character recruitment procedures and guidelines will not only guarantee quality representation but also make merit feasible. This is because there is no part of the country that cannot produce the required candidates in any field of specialization.</a:t>
            </a:r>
            <a:endParaRPr lang="en-US" sz="2400" b="1" dirty="0" smtClean="0"/>
          </a:p>
          <a:p>
            <a:pPr algn="just">
              <a:buNone/>
            </a:pPr>
            <a:endParaRPr lang="en-US" sz="2400"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fontScale="92500"/>
          </a:bodyPr>
          <a:lstStyle/>
          <a:p>
            <a:pPr algn="just">
              <a:buNone/>
            </a:pPr>
            <a:r>
              <a:rPr lang="en-GB" b="1" u="sng" dirty="0">
                <a:solidFill>
                  <a:schemeClr val="accent1"/>
                </a:solidFill>
              </a:rPr>
              <a:t>CONCLUSION</a:t>
            </a:r>
            <a:endParaRPr lang="en-US" b="1" dirty="0">
              <a:solidFill>
                <a:schemeClr val="accent1"/>
              </a:solidFill>
            </a:endParaRPr>
          </a:p>
          <a:p>
            <a:pPr algn="just">
              <a:buNone/>
            </a:pPr>
            <a:r>
              <a:rPr lang="en-GB" b="1" dirty="0" smtClean="0"/>
              <a:t>	Having </a:t>
            </a:r>
            <a:r>
              <a:rPr lang="en-GB" b="1" dirty="0"/>
              <a:t>understood our history and the need to forge our destiny and the challenges to promote National cohesion through the instrumentality of Federal Character, the reasons why we needed fair representation cannot be overemphasised. Most of the conditions forcing us to be apprehensive and distrustful of one another fade away. The challenge facing us is to build a much more just political community in which interests cross – cut, identities gradually overlap, and inter – group economic interactions are based on the principle of fair and equal access. </a:t>
            </a:r>
            <a:r>
              <a:rPr lang="en-GB" b="1" dirty="0" smtClean="0"/>
              <a:t>We must evolve a society in which there is confidence among our people and be our brothers keepers. This will build commonness and loyalty as we all thrive to contribute our quota in evolving an egalitarian </a:t>
            </a:r>
            <a:r>
              <a:rPr lang="en-GB" b="1" dirty="0" err="1" smtClean="0"/>
              <a:t>society.Now</a:t>
            </a:r>
            <a:r>
              <a:rPr lang="en-GB" b="1" dirty="0" smtClean="0"/>
              <a:t> Nigerians from all sectors are to be encouraged whenever and wherever they come from, in our quest to achieve true integration. </a:t>
            </a:r>
          </a:p>
          <a:p>
            <a:pPr algn="just">
              <a:buNone/>
            </a:pPr>
            <a:r>
              <a:rPr lang="en-GB" b="1" dirty="0" smtClean="0"/>
              <a:t>	</a:t>
            </a:r>
            <a:endParaRPr lang="en-US" b="1" dirty="0" smtClean="0"/>
          </a:p>
          <a:p>
            <a:pPr algn="just">
              <a:buNone/>
            </a:pP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2" end="2"/>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0" end="0"/>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1" nodeType="clickEffect">
                                  <p:stCondLst>
                                    <p:cond delay="0"/>
                                  </p:stCondLst>
                                  <p:childTnLst>
                                    <p:anim calcmode="lin" valueType="num">
                                      <p:cBhvr additive="base">
                                        <p:cTn id="30"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1" dur="500"/>
                                        <p:tgtEl>
                                          <p:spTgt spid="3">
                                            <p:txEl>
                                              <p:pRg st="1" end="1"/>
                                            </p:txEl>
                                          </p:spTgt>
                                        </p:tgtEl>
                                        <p:attrNameLst>
                                          <p:attrName>ppt_y</p:attrName>
                                        </p:attrNameLst>
                                      </p:cBhvr>
                                      <p:tavLst>
                                        <p:tav tm="0">
                                          <p:val>
                                            <p:strVal val="ppt_y"/>
                                          </p:val>
                                        </p:tav>
                                        <p:tav tm="100000">
                                          <p:val>
                                            <p:strVal val="1+ppt_h/2"/>
                                          </p:val>
                                        </p:tav>
                                      </p:tavLst>
                                    </p:anim>
                                    <p:set>
                                      <p:cBhvr>
                                        <p:cTn id="3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1" nodeType="clickEffect">
                                  <p:stCondLst>
                                    <p:cond delay="0"/>
                                  </p:stCondLst>
                                  <p:childTnLst>
                                    <p:anim calcmode="lin" valueType="num">
                                      <p:cBhvr additive="base">
                                        <p:cTn id="36"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7" dur="500"/>
                                        <p:tgtEl>
                                          <p:spTgt spid="3">
                                            <p:txEl>
                                              <p:pRg st="2" end="2"/>
                                            </p:txEl>
                                          </p:spTgt>
                                        </p:tgtEl>
                                        <p:attrNameLst>
                                          <p:attrName>ppt_y</p:attrName>
                                        </p:attrNameLst>
                                      </p:cBhvr>
                                      <p:tavLst>
                                        <p:tav tm="0">
                                          <p:val>
                                            <p:strVal val="ppt_y"/>
                                          </p:val>
                                        </p:tav>
                                        <p:tav tm="100000">
                                          <p:val>
                                            <p:strVal val="1+ppt_h/2"/>
                                          </p:val>
                                        </p:tav>
                                      </p:tavLst>
                                    </p:anim>
                                    <p:set>
                                      <p:cBhvr>
                                        <p:cTn id="38"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a:bodyPr>
          <a:lstStyle/>
          <a:p>
            <a:pPr algn="just">
              <a:buNone/>
            </a:pPr>
            <a:r>
              <a:rPr lang="en-GB" b="1" dirty="0" smtClean="0"/>
              <a:t>	 Ladies and gentlemen I have the feeling that overtime and with Institutions accepting our diversity our fears will ultimately disappear and we shall be one nation and Federal </a:t>
            </a:r>
            <a:r>
              <a:rPr lang="en-GB" b="1" dirty="0" err="1" smtClean="0"/>
              <a:t>Characterism</a:t>
            </a:r>
            <a:r>
              <a:rPr lang="en-GB" b="1" dirty="0" smtClean="0"/>
              <a:t> will be less contentious and may finally fade out. Our evolution as a nation is a pointer to this. </a:t>
            </a:r>
          </a:p>
          <a:p>
            <a:pPr algn="just">
              <a:buNone/>
            </a:pPr>
            <a:r>
              <a:rPr lang="en-GB" b="1" dirty="0" smtClean="0"/>
              <a:t>	From </a:t>
            </a:r>
            <a:r>
              <a:rPr lang="en-GB" b="1" dirty="0"/>
              <a:t>Empires and Kingdoms we become Protectorates, then to regions, then to one Nigeria, then to 12, 19, 21, 30 and 36 States and a Federal Capital Territory and 774 Local Governments. Nigerians co- exist in all nooks and crannies of this country engaged in fair competition of survival. </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1" nodeType="clickEffect">
                                  <p:stCondLst>
                                    <p:cond delay="0"/>
                                  </p:stCondLst>
                                  <p:childTnLst>
                                    <p:anim calcmode="lin" valueType="num">
                                      <p:cBhvr additive="base">
                                        <p:cTn id="18"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0" end="0"/>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1" nodeType="clickEffect">
                                  <p:stCondLst>
                                    <p:cond delay="0"/>
                                  </p:stCondLst>
                                  <p:childTnLst>
                                    <p:anim calcmode="lin" valueType="num">
                                      <p:cBhvr additive="base">
                                        <p:cTn id="24"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1" end="1"/>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lnSpcReduction="10000"/>
          </a:bodyPr>
          <a:lstStyle/>
          <a:p>
            <a:pPr algn="just">
              <a:buNone/>
            </a:pPr>
            <a:r>
              <a:rPr lang="en-GB" b="1" dirty="0" smtClean="0"/>
              <a:t>	We must take advantage of this unity in diversity and teach our people to accommodate one another rather than seeing themselves as benefiting because they came from one section or the other.	</a:t>
            </a:r>
          </a:p>
          <a:p>
            <a:pPr algn="just">
              <a:buNone/>
            </a:pPr>
            <a:r>
              <a:rPr lang="en-GB" b="1" dirty="0" smtClean="0"/>
              <a:t>	This is my strong view that adhering to the Principle of Federal Character particularly in the provision of employment with equity, fairness and justice is in the interest of the nation. National interest most to be informed by the needs of the populace but the provision of such needs must be balanced, equitable in the interest national unity and security.</a:t>
            </a:r>
            <a:endParaRPr lang="en-US" b="1" dirty="0" smtClean="0"/>
          </a:p>
          <a:p>
            <a:pPr algn="just">
              <a:buNone/>
            </a:pPr>
            <a:r>
              <a:rPr lang="en-GB" b="1" dirty="0" smtClean="0"/>
              <a:t>	It is instructive to mention that every segment of our nation especially our educational Institutions, Universities, Polytechnics, Colleges of Education; Communities have a responsibilities to contribute towards eradicating structural inequalities whichever form it exist.</a:t>
            </a:r>
            <a:endParaRPr lang="en-US" b="1" dirty="0" smtClean="0"/>
          </a:p>
          <a:p>
            <a:pPr algn="just">
              <a:buNone/>
            </a:pPr>
            <a:r>
              <a:rPr lang="en-GB" b="1" dirty="0" smtClean="0"/>
              <a:t>	I thank you for listening.</a:t>
            </a:r>
            <a:endParaRPr lang="en-US" b="1" dirty="0" smtClean="0"/>
          </a:p>
          <a:p>
            <a:pPr algn="just">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p:tgtEl>
                                          <p:spTgt spid="3">
                                            <p:txEl>
                                              <p:pRg st="1" end="1"/>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p:tgtEl>
                                          <p:spTgt spid="3">
                                            <p:txEl>
                                              <p:pRg st="2" end="2"/>
                                            </p:txEl>
                                          </p:spTgt>
                                        </p:tgtEl>
                                        <p:attrNameLst>
                                          <p:attrName>ppt_y</p:attrName>
                                        </p:attrNameLst>
                                      </p:cBhvr>
                                      <p:tavLst>
                                        <p:tav tm="0">
                                          <p:val>
                                            <p:strVal val="ppt_y"/>
                                          </p:val>
                                        </p:tav>
                                        <p:tav tm="100000">
                                          <p:val>
                                            <p:strVal val="1+ppt_h/2"/>
                                          </p:val>
                                        </p:tav>
                                      </p:tavLst>
                                    </p:anim>
                                    <p:set>
                                      <p:cBhvr>
                                        <p:cTn id="20"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5" dur="500"/>
                                        <p:tgtEl>
                                          <p:spTgt spid="3">
                                            <p:txEl>
                                              <p:pRg st="3" end="3"/>
                                            </p:txEl>
                                          </p:spTgt>
                                        </p:tgtEl>
                                        <p:attrNameLst>
                                          <p:attrName>ppt_y</p:attrName>
                                        </p:attrNameLst>
                                      </p:cBhvr>
                                      <p:tavLst>
                                        <p:tav tm="0">
                                          <p:val>
                                            <p:strVal val="ppt_y"/>
                                          </p:val>
                                        </p:tav>
                                        <p:tav tm="100000">
                                          <p:val>
                                            <p:strVal val="1+ppt_h/2"/>
                                          </p:val>
                                        </p:tav>
                                      </p:tavLst>
                                    </p:anim>
                                    <p:set>
                                      <p:cBhvr>
                                        <p:cTn id="26"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52400"/>
            <a:ext cx="8229600" cy="5973763"/>
          </a:xfrm>
        </p:spPr>
        <p:txBody>
          <a:bodyPr/>
          <a:lstStyle/>
          <a:p>
            <a:pPr algn="ctr">
              <a:buNone/>
            </a:pPr>
            <a:endParaRPr lang="en-US" b="1" i="1" dirty="0" smtClean="0">
              <a:latin typeface="Arial Black" pitchFamily="34" charset="0"/>
            </a:endParaRPr>
          </a:p>
          <a:p>
            <a:pPr algn="ctr">
              <a:buNone/>
            </a:pPr>
            <a:endParaRPr lang="en-US" b="1" i="1" dirty="0">
              <a:latin typeface="Arial Black" pitchFamily="34" charset="0"/>
            </a:endParaRPr>
          </a:p>
          <a:p>
            <a:pPr algn="ctr">
              <a:buNone/>
            </a:pPr>
            <a:endParaRPr lang="en-US" b="1" i="1" dirty="0" smtClean="0">
              <a:latin typeface="Arial Black" pitchFamily="34" charset="0"/>
            </a:endParaRPr>
          </a:p>
          <a:p>
            <a:pPr algn="ctr">
              <a:buNone/>
            </a:pPr>
            <a:endParaRPr lang="en-US" b="1" i="1" dirty="0">
              <a:latin typeface="Arial Black" pitchFamily="34" charset="0"/>
            </a:endParaRPr>
          </a:p>
          <a:p>
            <a:pPr algn="ctr">
              <a:buNone/>
            </a:pPr>
            <a:r>
              <a:rPr lang="en-US" b="1" i="1" dirty="0" smtClean="0">
                <a:solidFill>
                  <a:schemeClr val="accent1"/>
                </a:solidFill>
                <a:latin typeface="Arial Black" pitchFamily="34" charset="0"/>
              </a:rPr>
              <a:t>Thank you for listening</a:t>
            </a:r>
            <a:r>
              <a:rPr lang="en-US" b="1" i="1" dirty="0" smtClean="0">
                <a:latin typeface="Arial Black" pitchFamily="34" charset="0"/>
              </a:rPr>
              <a:t>.</a:t>
            </a:r>
            <a:endParaRPr lang="en-US" b="1" i="1" dirty="0">
              <a:latin typeface="Arial Black" pitchFamily="34" charset="0"/>
            </a:endParaRPr>
          </a:p>
        </p:txBody>
      </p:sp>
    </p:spTree>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dissolv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0"/>
            <a:ext cx="8686800" cy="6858000"/>
          </a:xfrm>
        </p:spPr>
        <p:txBody>
          <a:bodyPr>
            <a:normAutofit fontScale="92500" lnSpcReduction="20000"/>
          </a:bodyPr>
          <a:lstStyle/>
          <a:p>
            <a:pPr algn="just">
              <a:buNone/>
            </a:pPr>
            <a:r>
              <a:rPr lang="en-GB" b="1" u="sng" dirty="0">
                <a:solidFill>
                  <a:srgbClr val="FF0000"/>
                </a:solidFill>
              </a:rPr>
              <a:t>HISTORICAL BACKGROUND</a:t>
            </a:r>
            <a:endParaRPr lang="en-US" b="1" dirty="0">
              <a:solidFill>
                <a:srgbClr val="FF0000"/>
              </a:solidFill>
            </a:endParaRPr>
          </a:p>
          <a:p>
            <a:pPr algn="just">
              <a:buNone/>
            </a:pPr>
            <a:r>
              <a:rPr lang="en-GB" b="1" dirty="0" smtClean="0"/>
              <a:t>	To </a:t>
            </a:r>
            <a:r>
              <a:rPr lang="en-GB" b="1" dirty="0"/>
              <a:t>understand the concept of Federal Character permit me to dwell a little on the evolution of the Federation which with all intent and purpose was not only to accommodate the land mass, but was to foster harmonious conditions for cohabitation of all Nigerians.</a:t>
            </a:r>
            <a:endParaRPr lang="en-US" b="1" dirty="0"/>
          </a:p>
          <a:p>
            <a:pPr algn="just">
              <a:buNone/>
            </a:pPr>
            <a:r>
              <a:rPr lang="en-GB" b="1" dirty="0" smtClean="0"/>
              <a:t>	Before </a:t>
            </a:r>
            <a:r>
              <a:rPr lang="en-GB" b="1" dirty="0"/>
              <a:t>independence various Constitutional provisions were geared or aimed at unifying the Country as one entity. These Constitutional provisions of legislative and Executive were designed to create avenues for equal representation.</a:t>
            </a:r>
            <a:endParaRPr lang="en-US" b="1" dirty="0"/>
          </a:p>
          <a:p>
            <a:pPr algn="just">
              <a:buNone/>
            </a:pPr>
            <a:r>
              <a:rPr lang="en-GB" b="1" dirty="0" smtClean="0"/>
              <a:t>	When </a:t>
            </a:r>
            <a:r>
              <a:rPr lang="en-GB" b="1" dirty="0"/>
              <a:t>Independence was granted in 1960 there was apprehension and fear of domination or sidelining within the evolving </a:t>
            </a:r>
            <a:r>
              <a:rPr lang="en-GB" b="1" dirty="0" smtClean="0"/>
              <a:t>central machinery </a:t>
            </a:r>
            <a:r>
              <a:rPr lang="en-GB" b="1" dirty="0"/>
              <a:t>of governance by one section or the other, or one group or  a combination of groups against others were palpable in the air yet the commitment to the concept of unified Nigeria was strong</a:t>
            </a:r>
            <a:r>
              <a:rPr lang="en-GB" b="1" dirty="0" smtClean="0"/>
              <a:t>.</a:t>
            </a:r>
          </a:p>
          <a:p>
            <a:pPr algn="just">
              <a:buNone/>
            </a:pPr>
            <a:r>
              <a:rPr lang="en-GB" b="1" dirty="0" smtClean="0"/>
              <a:t>	The emerging class of political leaders were strong in their resolve to design principles on which to organise the Nigerian State even as they embarked on the formation of political parties to promote their several and conflicting ethnic and Sectional Interest. </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1" nodeType="clickEffect">
                                  <p:stCondLst>
                                    <p:cond delay="0"/>
                                  </p:stCondLst>
                                  <p:childTnLst>
                                    <p:animEffect transition="out" filter="checkerboard(across)">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3">
                                            <p:txEl>
                                              <p:pRg st="1" end="1"/>
                                            </p:txEl>
                                          </p:spTgt>
                                        </p:tgtEl>
                                      </p:cBhvr>
                                    </p:animEffect>
                                    <p:set>
                                      <p:cBhvr>
                                        <p:cTn id="1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5" presetClass="exit" presetSubtype="10" fill="hold" grpId="1" nodeType="clickEffect">
                                  <p:stCondLst>
                                    <p:cond delay="0"/>
                                  </p:stCondLst>
                                  <p:childTnLst>
                                    <p:animEffect transition="out" filter="checkerboard(across)">
                                      <p:cBhvr>
                                        <p:cTn id="16" dur="500"/>
                                        <p:tgtEl>
                                          <p:spTgt spid="3">
                                            <p:txEl>
                                              <p:pRg st="2" end="2"/>
                                            </p:txEl>
                                          </p:spTgt>
                                        </p:tgtEl>
                                      </p:cBhvr>
                                    </p:animEffect>
                                    <p:set>
                                      <p:cBhvr>
                                        <p:cTn id="17"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5" presetClass="exit" presetSubtype="10" fill="hold" grpId="1" nodeType="clickEffect">
                                  <p:stCondLst>
                                    <p:cond delay="0"/>
                                  </p:stCondLst>
                                  <p:childTnLst>
                                    <p:animEffect transition="out" filter="checkerboard(across)">
                                      <p:cBhvr>
                                        <p:cTn id="21" dur="500"/>
                                        <p:tgtEl>
                                          <p:spTgt spid="3">
                                            <p:txEl>
                                              <p:pRg st="3" end="3"/>
                                            </p:txEl>
                                          </p:spTgt>
                                        </p:tgtEl>
                                      </p:cBhvr>
                                    </p:animEffect>
                                    <p:set>
                                      <p:cBhvr>
                                        <p:cTn id="22"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5" presetClass="exit" presetSubtype="10" fill="hold" grpId="1" nodeType="clickEffect">
                                  <p:stCondLst>
                                    <p:cond delay="0"/>
                                  </p:stCondLst>
                                  <p:childTnLst>
                                    <p:animEffect transition="out" filter="checkerboard(across)">
                                      <p:cBhvr>
                                        <p:cTn id="26" dur="500"/>
                                        <p:tgtEl>
                                          <p:spTgt spid="3">
                                            <p:txEl>
                                              <p:pRg st="4" end="4"/>
                                            </p:txEl>
                                          </p:spTgt>
                                        </p:tgtEl>
                                      </p:cBhvr>
                                    </p:animEffect>
                                    <p:set>
                                      <p:cBhvr>
                                        <p:cTn id="27"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7" presetClass="entr" presetSubtype="4" fill="hold" grpId="2"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 calcmode="lin" valueType="num">
                                      <p:cBhvr additive="base">
                                        <p:cTn id="32"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33"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7" presetClass="entr" presetSubtype="4" fill="hold" grpId="2" nodeType="clickEffect">
                                  <p:stCondLst>
                                    <p:cond delay="0"/>
                                  </p:stCondLst>
                                  <p:childTnLst>
                                    <p:set>
                                      <p:cBhvr>
                                        <p:cTn id="37" dur="1" fill="hold">
                                          <p:stCondLst>
                                            <p:cond delay="0"/>
                                          </p:stCondLst>
                                        </p:cTn>
                                        <p:tgtEl>
                                          <p:spTgt spid="3">
                                            <p:txEl>
                                              <p:pRg st="1" end="1"/>
                                            </p:txEl>
                                          </p:spTgt>
                                        </p:tgtEl>
                                        <p:attrNameLst>
                                          <p:attrName>style.visibility</p:attrName>
                                        </p:attrNameLst>
                                      </p:cBhvr>
                                      <p:to>
                                        <p:strVal val="visible"/>
                                      </p:to>
                                    </p:set>
                                    <p:anim calcmode="lin" valueType="num">
                                      <p:cBhvr additive="base">
                                        <p:cTn id="38"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9"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2" nodeType="click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 calcmode="lin" valueType="num">
                                      <p:cBhvr additive="base">
                                        <p:cTn id="44"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45"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7" presetClass="entr" presetSubtype="4" fill="hold" grpId="2"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 calcmode="lin" valueType="num">
                                      <p:cBhvr additive="base">
                                        <p:cTn id="50"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51"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7" presetClass="entr" presetSubtype="4" fill="hold" grpId="2" nodeType="clickEffect">
                                  <p:stCondLst>
                                    <p:cond delay="0"/>
                                  </p:stCondLst>
                                  <p:childTnLst>
                                    <p:set>
                                      <p:cBhvr>
                                        <p:cTn id="55" dur="1" fill="hold">
                                          <p:stCondLst>
                                            <p:cond delay="0"/>
                                          </p:stCondLst>
                                        </p:cTn>
                                        <p:tgtEl>
                                          <p:spTgt spid="3">
                                            <p:txEl>
                                              <p:pRg st="4" end="4"/>
                                            </p:txEl>
                                          </p:spTgt>
                                        </p:tgtEl>
                                        <p:attrNameLst>
                                          <p:attrName>style.visibility</p:attrName>
                                        </p:attrNameLst>
                                      </p:cBhvr>
                                      <p:to>
                                        <p:strVal val="visible"/>
                                      </p:to>
                                    </p:set>
                                    <p:anim calcmode="lin" valueType="num">
                                      <p:cBhvr additive="base">
                                        <p:cTn id="56"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57"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P spid="3" grpId="2"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7010400"/>
          </a:xfrm>
        </p:spPr>
        <p:txBody>
          <a:bodyPr>
            <a:noAutofit/>
          </a:bodyPr>
          <a:lstStyle/>
          <a:p>
            <a:pPr algn="just">
              <a:buNone/>
            </a:pPr>
            <a:r>
              <a:rPr lang="en-GB" sz="2500" b="1" dirty="0" smtClean="0"/>
              <a:t>	However, and quite interesting was that even under such circumstances, it is worthy of note that our leaders were unanimous in embracing the ideology of Federalism and they strenuously worked to resolve the nascent contradictions generated not only by the competition for dominance but also by the search for structural balance in the Nigerian Federation. </a:t>
            </a:r>
            <a:endParaRPr lang="en-US" sz="2500" b="1" dirty="0" smtClean="0"/>
          </a:p>
          <a:p>
            <a:pPr algn="just">
              <a:buNone/>
            </a:pPr>
            <a:r>
              <a:rPr lang="en-GB" sz="2500" b="1" dirty="0" smtClean="0"/>
              <a:t>	Since independence, as pointed out earlier, our resolve to forge a united, indivisible, indissoluble nation has provided for relative compromises among competing claims as well as a delicate balance between the demands put forward by the various groups. This approach in our plural society is best captured in the description, by our founding fathers, of that Federal process as ‘unity in diversity’. Through the expression of this principle of unity in diversity, we have been able to expand the access of our various groups to the centre of engagement in the country. </a:t>
            </a:r>
            <a:endParaRPr lang="en-US" sz="2500" b="1" dirty="0"/>
          </a:p>
          <a:p>
            <a:pPr algn="just">
              <a:buNone/>
            </a:pPr>
            <a:endParaRPr lang="en-US" sz="2500"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3000" fill="hold"/>
                                        <p:tgtEl>
                                          <p:spTgt spid="3">
                                            <p:txEl>
                                              <p:pRg st="0" end="0"/>
                                            </p:txEl>
                                          </p:spTgt>
                                        </p:tgtEl>
                                      </p:cBhvr>
                                      <p:by x="50000" y="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fill="hold" grpId="0" nodeType="clickEffect">
                                  <p:stCondLst>
                                    <p:cond delay="0"/>
                                  </p:stCondLst>
                                  <p:childTnLst>
                                    <p:animScale>
                                      <p:cBhvr>
                                        <p:cTn id="10" dur="3000" fill="hold"/>
                                        <p:tgtEl>
                                          <p:spTgt spid="3">
                                            <p:txEl>
                                              <p:pRg st="1" end="1"/>
                                            </p:txEl>
                                          </p:spTgt>
                                        </p:tgtEl>
                                      </p:cBhvr>
                                      <p:by x="50000" y="50000"/>
                                    </p:animScale>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1"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a:bodyPr>
          <a:lstStyle/>
          <a:p>
            <a:pPr algn="just">
              <a:buNone/>
            </a:pPr>
            <a:r>
              <a:rPr lang="en-GB" b="1" dirty="0" smtClean="0"/>
              <a:t>	The Federal Character Commission and indeed all other similar establishments face the challenge of building a much stronger and much more just political communities in which interests cross-cut, identities gradually overlap, and inter-group recognitions are based on the Principle of fair and equal access. Opportunities are provided at different levels for component units to affect compromises while protecting their identities and pursue their legitimate goals while traversing the same tracks with others.</a:t>
            </a:r>
          </a:p>
          <a:p>
            <a:pPr algn="just">
              <a:buNone/>
            </a:pPr>
            <a:r>
              <a:rPr lang="en-GB" b="1" dirty="0" smtClean="0"/>
              <a:t>	The key to the success of our nation-building is therefore the extent to which we are prepared to accommodate others and the extent to which we develop a spirit of give and take.</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a:bodyPr>
          <a:lstStyle/>
          <a:p>
            <a:pPr algn="just">
              <a:buNone/>
            </a:pPr>
            <a:r>
              <a:rPr lang="en-US" b="1" dirty="0" smtClean="0"/>
              <a:t>	</a:t>
            </a:r>
            <a:r>
              <a:rPr lang="en-GB" b="1" dirty="0" smtClean="0"/>
              <a:t> I must say however that the issues that created the imperatives for the establishment of the Federal Character were not peculiar to Nigeria alone. Most multi – cultural, multi –ethnic, multi – religious and sometimes multi – racial Nations of the World had always been confronted with the delicate need to accommodate imbalances in all sections – for these in balances have the tendency of bringing about suspicion and conflict of alienation among various ethnic nationalities. 	</a:t>
            </a:r>
            <a:endParaRPr lang="en-US" b="1" dirty="0" smtClean="0"/>
          </a:p>
          <a:p>
            <a:pPr algn="just">
              <a:buNone/>
            </a:pPr>
            <a:r>
              <a:rPr lang="en-GB" b="1" dirty="0" smtClean="0"/>
              <a:t>	It should be further noted that under these situations which inevitably breed instability and discord amongst the different groups, it become patently difficult for a Nation to be effectively administered for the benefit of all the people. Therefore the need for remedial measures gave birth to the Federal Character Commission. </a:t>
            </a:r>
            <a:endParaRPr lang="en-US" b="1" dirty="0" smtClean="0"/>
          </a:p>
          <a:p>
            <a:pPr algn="just">
              <a:buNone/>
            </a:pPr>
            <a:endParaRPr lang="en-US" b="1" dirty="0" smtClean="0"/>
          </a:p>
          <a:p>
            <a:pPr algn="just">
              <a:buNone/>
            </a:pPr>
            <a:endParaRPr lang="en-US" b="1" dirty="0"/>
          </a:p>
          <a:p>
            <a:pPr algn="just">
              <a:buNone/>
            </a:pP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dissolve">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1"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dissolve">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0" y="0"/>
            <a:ext cx="9144000" cy="6858000"/>
          </a:xfrm>
        </p:spPr>
        <p:txBody>
          <a:bodyPr>
            <a:normAutofit fontScale="92500" lnSpcReduction="10000"/>
          </a:bodyPr>
          <a:lstStyle/>
          <a:p>
            <a:pPr algn="just">
              <a:buNone/>
            </a:pPr>
            <a:r>
              <a:rPr lang="en-GB" b="1" dirty="0" smtClean="0"/>
              <a:t>	</a:t>
            </a:r>
            <a:r>
              <a:rPr lang="en-GB" b="1" u="sng" dirty="0" smtClean="0">
                <a:solidFill>
                  <a:schemeClr val="accent1"/>
                </a:solidFill>
              </a:rPr>
              <a:t>ESTABLISHMENT </a:t>
            </a:r>
            <a:r>
              <a:rPr lang="en-GB" b="1" u="sng" dirty="0">
                <a:solidFill>
                  <a:schemeClr val="accent1"/>
                </a:solidFill>
              </a:rPr>
              <a:t>OF THE FEDERAL CHARACTER COMMISSION</a:t>
            </a:r>
            <a:endParaRPr lang="en-US" dirty="0">
              <a:solidFill>
                <a:schemeClr val="accent1"/>
              </a:solidFill>
            </a:endParaRPr>
          </a:p>
          <a:p>
            <a:pPr algn="just">
              <a:buNone/>
            </a:pPr>
            <a:r>
              <a:rPr lang="en-GB" dirty="0" smtClean="0"/>
              <a:t>	The </a:t>
            </a:r>
            <a:r>
              <a:rPr lang="en-GB" dirty="0"/>
              <a:t>Federal Character Commission is one of the fourteen (14) Independent Federal Executive Bodies established by Section 153 (1) of the 1999 Constitution. The Commission was established to give effect to section 14(3) and (4) of the Constitution which provides as follows:</a:t>
            </a:r>
            <a:endParaRPr lang="en-US" dirty="0"/>
          </a:p>
          <a:p>
            <a:pPr algn="just">
              <a:buNone/>
            </a:pPr>
            <a:r>
              <a:rPr lang="en-GB" dirty="0" smtClean="0"/>
              <a:t>	14(3</a:t>
            </a:r>
            <a:r>
              <a:rPr lang="en-GB" dirty="0"/>
              <a:t>) </a:t>
            </a:r>
            <a:r>
              <a:rPr lang="en-GB" b="1" i="1" dirty="0"/>
              <a:t>“The Composition of the Government of the Federation or any of its Agencies and the conduct of its affairs shall be carried out in such a manner as to reflect the Federal Character of Nigeria and the need to promote national unity and also command loyalty, thereby ensuring that there shall be no predominance of persons from a few states or from a few ethnic or other sectional group in that Government or in any of its agencies.”</a:t>
            </a:r>
            <a:endParaRPr lang="en-US" dirty="0"/>
          </a:p>
          <a:p>
            <a:pPr algn="just">
              <a:buNone/>
            </a:pPr>
            <a:r>
              <a:rPr lang="en-GB" dirty="0" smtClean="0"/>
              <a:t>	14(4</a:t>
            </a:r>
            <a:r>
              <a:rPr lang="en-GB" dirty="0"/>
              <a:t>) </a:t>
            </a:r>
            <a:r>
              <a:rPr lang="en-GB" b="1" i="1" dirty="0"/>
              <a:t>“The composition of the government of a state, a Local Government Council, or any of the agencies of such Government or council, and the conduct of the affairs of the Government or council or such agencies shall be carried out in such manner as to recognize the diversity of the people within its area of authority and the need to promote sense of belonging and the loyalty among all the peoples of the federation.”</a:t>
            </a:r>
            <a:endParaRPr lang="en-US" dirty="0"/>
          </a:p>
          <a:p>
            <a:pPr algn="just">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1" end="1"/>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txEl>
                                              <p:pRg st="2" end="2"/>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3">
                                            <p:txEl>
                                              <p:pRg st="3" end="3"/>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1"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1"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additive="base">
                                        <p:cTn id="3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1"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additive="base">
                                        <p:cTn id="4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fontScale="85000" lnSpcReduction="20000"/>
          </a:bodyPr>
          <a:lstStyle/>
          <a:p>
            <a:pPr algn="just">
              <a:buNone/>
            </a:pPr>
            <a:r>
              <a:rPr lang="en-GB" b="1" dirty="0" smtClean="0"/>
              <a:t>	The </a:t>
            </a:r>
            <a:r>
              <a:rPr lang="en-GB" b="1" dirty="0"/>
              <a:t>embodiment of this provision, Ladies and gentlemen is to promote the unity of the country. This is encapsulated through the functions the Commission is to perform which include.  </a:t>
            </a:r>
            <a:endParaRPr lang="en-US" b="1" dirty="0"/>
          </a:p>
          <a:p>
            <a:pPr algn="just">
              <a:buNone/>
            </a:pPr>
            <a:r>
              <a:rPr lang="en-GB" b="1" i="1" dirty="0"/>
              <a:t> </a:t>
            </a:r>
            <a:endParaRPr lang="en-US" b="1" dirty="0"/>
          </a:p>
          <a:p>
            <a:pPr algn="just">
              <a:buNone/>
            </a:pPr>
            <a:r>
              <a:rPr lang="en-GB" b="1" dirty="0" smtClean="0"/>
              <a:t>	The </a:t>
            </a:r>
            <a:r>
              <a:rPr lang="en-GB" b="1" dirty="0"/>
              <a:t>functions of the Commission amongst others are:</a:t>
            </a:r>
            <a:endParaRPr lang="en-US" b="1" dirty="0"/>
          </a:p>
          <a:p>
            <a:pPr lvl="0" algn="just">
              <a:buNone/>
            </a:pPr>
            <a:r>
              <a:rPr lang="en-GB" b="1" dirty="0" err="1" smtClean="0"/>
              <a:t>i</a:t>
            </a:r>
            <a:r>
              <a:rPr lang="en-GB" b="1" dirty="0" smtClean="0"/>
              <a:t>.	To </a:t>
            </a:r>
            <a:r>
              <a:rPr lang="en-GB" b="1" dirty="0"/>
              <a:t>work out an equitable formula for the distribution of all cadres of posts in the civil and public services of the Federation and of the states, the Armed Forces, the Nigerian Police Force and other security agencies, corporate bodies owned by the Federal or a State Government and Extra – Ministerial Departments parastatals of the Federation and </a:t>
            </a:r>
            <a:r>
              <a:rPr lang="en-GB" b="1" dirty="0" smtClean="0"/>
              <a:t>States;</a:t>
            </a:r>
            <a:endParaRPr lang="en-US" b="1" dirty="0" smtClean="0"/>
          </a:p>
          <a:p>
            <a:pPr lvl="0" algn="just">
              <a:buNone/>
            </a:pPr>
            <a:r>
              <a:rPr lang="en-GB" b="1" dirty="0" smtClean="0"/>
              <a:t>ii.	To promote, monitor and enforce compliance with the Principles of proportional sharing of all bureaucratic, economic, media and political posts at all level of government;</a:t>
            </a:r>
            <a:endParaRPr lang="en-US" b="1" dirty="0" smtClean="0"/>
          </a:p>
          <a:p>
            <a:pPr lvl="0" algn="just">
              <a:buNone/>
            </a:pPr>
            <a:r>
              <a:rPr lang="en-GB" b="1" dirty="0"/>
              <a:t>i</a:t>
            </a:r>
            <a:r>
              <a:rPr lang="en-GB" b="1" dirty="0" smtClean="0"/>
              <a:t>ii	To </a:t>
            </a:r>
            <a:r>
              <a:rPr lang="en-GB" b="1" dirty="0"/>
              <a:t>work out an equitable formula for the distribution of socio-economic services, amenities and infrastructural facilities; modalities and scheme for redressing the problems of imbalances and reducing the fear of relative deprivation and marginalization in the Nigerian system of Federalism.</a:t>
            </a:r>
            <a:endParaRPr lang="en-US" b="1" dirty="0"/>
          </a:p>
          <a:p>
            <a:pPr lvl="0" algn="just">
              <a:buNone/>
            </a:pPr>
            <a:r>
              <a:rPr lang="en-GB" b="1" dirty="0" smtClean="0"/>
              <a:t>iv. To </a:t>
            </a:r>
            <a:r>
              <a:rPr lang="en-GB" b="1" dirty="0"/>
              <a:t>take such legal measures including the prosecution of the Heads or Staff of any Ministry, Extra – Ministerial Department or Agency which fails to comply with any Federal Character Principle of formula prescribed or adopted by the Commission. </a:t>
            </a:r>
            <a:endParaRPr lang="en-US" b="1" dirty="0"/>
          </a:p>
          <a:p>
            <a:pPr algn="just">
              <a:buNone/>
            </a:pP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0"/>
            <a:ext cx="8229600" cy="6858000"/>
          </a:xfrm>
        </p:spPr>
        <p:txBody>
          <a:bodyPr>
            <a:normAutofit/>
          </a:bodyPr>
          <a:lstStyle/>
          <a:p>
            <a:pPr>
              <a:buNone/>
            </a:pPr>
            <a:r>
              <a:rPr lang="en-GB" b="1" dirty="0" smtClean="0"/>
              <a:t>	The </a:t>
            </a:r>
            <a:r>
              <a:rPr lang="en-GB" b="1" dirty="0"/>
              <a:t>purpose of this paper therefore is to enlighten you more on the guidelines of the Commission especially as it relates to recruitment exercise. It is also a platform where issues and problems of implementation of Federal Character Principle and Guidelines could be discussed with a view to ensuring that the heterogeneous nature of the nation is reflected in the composition of the staff of all public Institutions/MDAs funded by Government, particularly the Federal Colleges of Education.</a:t>
            </a:r>
            <a:endParaRPr lang="en-US" b="1" dirty="0"/>
          </a:p>
          <a:p>
            <a:pPr>
              <a:buNone/>
            </a:pPr>
            <a:r>
              <a:rPr lang="en-US" b="1" dirty="0" smtClean="0"/>
              <a:t>	</a:t>
            </a:r>
            <a:endParaRPr lang="en-US" b="1"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1072</TotalTime>
  <Words>97</Words>
  <Application>Microsoft Office PowerPoint</Application>
  <PresentationFormat>On-screen Show (4:3)</PresentationFormat>
  <Paragraphs>97</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Equity</vt:lpstr>
      <vt:lpstr>FEDERAL CHARACTER PRINCIPLES: ITS IMPLEMENTATION, IMPLICATIONS AND CHALLENGES IN TERTIARY INSTITUTIONS BEING A PAPER PRESENTED  BY  DR. SHETTIMA BUKAR ABBA AG. EXECUTIVE CHAIRMAN FEDERAL CHARACTER COMMISSION ABUJA   AT A RETREAT ORGANISED BY NATIONAL  COMMISSION FOR COLLEGES OF EDUCATION FOR THE NEWLY RE-CONSTITUTED GOVERNING COUNCILS OF FEDERAL COLLEGES OF EDUCATION   HELD 25TH MAY, 2017 AT B.O. UKEJE  CONFERENCE HALL, NCCE, ABUJA</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FEDERAL CHARACTER PRINCIPLES: ITS IMPLEMENTATION, IMPLICATIONS AND CHALLENGES IN TERTIARY INSTITUTIONS BEING A PAPER PRESENTED BY DR. SHETTIMA BUKAR ABBA AG. EXECUTIVE CHAIRMAN FEDERAL CHARACTER COMMISSION ABUJA AT RETREAT A  ORGANISED BY NATIONAL  COMMISSION FOR COLLEGES OF EDUCATION FOR THE NEWLY RE-CONSTITUTED GOVERNING COUNCILS OF FEDERAL COLLEGES OF EDUCATION  HELD 25TH MAY, 2017 AT B.O. UKEJE CONFERENCE HALL, NCCE, ABUJA</dc:title>
  <dc:creator>baby safeeyya</dc:creator>
  <cp:lastModifiedBy>baby safeeyya</cp:lastModifiedBy>
  <cp:revision>25</cp:revision>
  <dcterms:created xsi:type="dcterms:W3CDTF">2017-05-24T13:55:25Z</dcterms:created>
  <dcterms:modified xsi:type="dcterms:W3CDTF">2017-05-25T08:45:41Z</dcterms:modified>
</cp:coreProperties>
</file>